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83" r:id="rId6"/>
    <p:sldId id="281" r:id="rId7"/>
    <p:sldId id="284" r:id="rId8"/>
    <p:sldId id="285" r:id="rId9"/>
    <p:sldId id="286" r:id="rId10"/>
    <p:sldId id="287" r:id="rId11"/>
    <p:sldId id="280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302" r:id="rId20"/>
    <p:sldId id="306" r:id="rId21"/>
    <p:sldId id="303" r:id="rId22"/>
    <p:sldId id="298" r:id="rId23"/>
    <p:sldId id="307" r:id="rId24"/>
    <p:sldId id="308" r:id="rId25"/>
    <p:sldId id="304" r:id="rId26"/>
    <p:sldId id="310" r:id="rId27"/>
    <p:sldId id="312" r:id="rId28"/>
    <p:sldId id="313" r:id="rId29"/>
    <p:sldId id="3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73A6"/>
    <a:srgbClr val="F47B00"/>
    <a:srgbClr val="FFD14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1" d="100"/>
          <a:sy n="51" d="100"/>
        </p:scale>
        <p:origin x="125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C15F-FDA4-5570-E5CF-B3E2F1EA6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87BBF-7617-95C2-0BEF-266FAF0DC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E8D84-C350-BE87-4861-4FB12335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D3FE-9A58-4056-A4C0-520BC8918CE3}" type="datetimeFigureOut">
              <a:rPr lang="en-ID" smtClean="0"/>
              <a:t>16/08/2022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8ED56-9C7E-0A44-FF38-3129C88FD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6CB66-C1EF-349C-53FC-7B0A9FC9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B63F-5DA3-4F04-BF11-3226C389521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89176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A88E-9B17-76A3-644F-E596165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92292-7422-4CDF-7AA8-DED8A47AD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63E68-DF1F-5592-7A20-230A4C066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D3FE-9A58-4056-A4C0-520BC8918CE3}" type="datetimeFigureOut">
              <a:rPr lang="en-ID" smtClean="0"/>
              <a:t>16/08/2022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6FD1-6075-BDE6-86C7-5A1E8508F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7C929-68FC-6BDC-D651-A217FF11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B63F-5DA3-4F04-BF11-3226C389521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7530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8C840D-8867-0036-4CFC-1EF853593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866CB-9078-9DDF-F96F-0893AD160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65FCE-013D-F73C-67E7-D8CBA6E6E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D3FE-9A58-4056-A4C0-520BC8918CE3}" type="datetimeFigureOut">
              <a:rPr lang="en-ID" smtClean="0"/>
              <a:t>16/08/2022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55E58-3276-C3D1-313E-098F517D6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A8321-7E86-6017-A3AB-3A14C0C2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B63F-5DA3-4F04-BF11-3226C389521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678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7286-A87A-7864-E9DB-C0D509EA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B2DE3-662D-C059-D0A4-5CDA9E04D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F30CD-F384-7777-0CFB-5973F727A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D3FE-9A58-4056-A4C0-520BC8918CE3}" type="datetimeFigureOut">
              <a:rPr lang="en-ID" smtClean="0"/>
              <a:t>16/08/2022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CA95C-2D6C-3A72-2D21-3D9F810C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05F98-56DB-0D5C-4B46-7EE02A9A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B63F-5DA3-4F04-BF11-3226C389521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3760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1546-3708-71E6-F6EA-449C809E5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EA9AC-552B-865A-2C04-38B45B548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C7A4A-13C4-3276-CD04-ECCC24D58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D3FE-9A58-4056-A4C0-520BC8918CE3}" type="datetimeFigureOut">
              <a:rPr lang="en-ID" smtClean="0"/>
              <a:t>16/08/2022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2BBB3-B3EB-63D0-2C09-AE23C6D9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F52D8-0ED7-3515-F2A0-988021B7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B63F-5DA3-4F04-BF11-3226C389521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209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8697-BDAC-BCBB-4FDB-3D25FAC7F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0F7B7-7037-77F5-0A95-C243A1075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710E01-1D4D-3CF4-AB18-7EA5C9E4E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EC6E1E-93B8-7DBD-7E29-C949E949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D3FE-9A58-4056-A4C0-520BC8918CE3}" type="datetimeFigureOut">
              <a:rPr lang="en-ID" smtClean="0"/>
              <a:t>16/08/2022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124F9-9177-9057-DF68-4CD90038C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C7582-DB21-7E7A-5111-E15053BF2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B63F-5DA3-4F04-BF11-3226C389521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386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364C-EEF9-AB40-E5F8-706FFF644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CF3A1-CDE7-61B5-787E-033CE29F1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AB531-1B59-496E-007F-6920AD2BC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0099B-26F3-B609-E503-D4F298A02B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6E77E7-2D26-B450-465A-E5984BA16C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6D4FF2-C0A2-DFA1-DCB0-3CA98C6B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D3FE-9A58-4056-A4C0-520BC8918CE3}" type="datetimeFigureOut">
              <a:rPr lang="en-ID" smtClean="0"/>
              <a:t>16/08/2022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3F1354-2EAB-D3C1-D285-D4B29CEAF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76437-1226-2611-5FD5-E70E3B936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B63F-5DA3-4F04-BF11-3226C389521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9613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A941-0B33-35D1-3F78-1B664C58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E126DC-7AD2-6907-6D0C-22D9D7E5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D3FE-9A58-4056-A4C0-520BC8918CE3}" type="datetimeFigureOut">
              <a:rPr lang="en-ID" smtClean="0"/>
              <a:t>16/08/2022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1DCB2-ADBD-1702-61C5-75FA4611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5851D-E221-0722-610B-83106B11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B63F-5DA3-4F04-BF11-3226C389521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5287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B2168-1527-6AA3-4B55-907310B49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D3FE-9A58-4056-A4C0-520BC8918CE3}" type="datetimeFigureOut">
              <a:rPr lang="en-ID" smtClean="0"/>
              <a:t>16/08/2022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E1D2A6-29CE-B78A-505F-F0C87D0CB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E3FD1-994D-4941-5B5B-758242C0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B63F-5DA3-4F04-BF11-3226C389521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3984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96631-3E9F-CB6A-852D-9D34A9980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13520-6C0E-39AA-005B-461DEFCF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48556-ED3D-4140-C4FE-0BA3E76E4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C2926-C182-2808-D481-84C13757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D3FE-9A58-4056-A4C0-520BC8918CE3}" type="datetimeFigureOut">
              <a:rPr lang="en-ID" smtClean="0"/>
              <a:t>16/08/2022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8E80DC-95CB-705A-7BF7-1E19B9C6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6FA9B-F92C-0910-242A-B3116DC2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B63F-5DA3-4F04-BF11-3226C389521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4464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288F-B9DE-FF10-5D98-EA090A44D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10EB5E-237E-3DA0-37E1-72C324396B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A9F51-DBD5-9694-AEBF-B54B98A09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643DBF-848A-9836-59CF-2F9F1DF9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D3FE-9A58-4056-A4C0-520BC8918CE3}" type="datetimeFigureOut">
              <a:rPr lang="en-ID" smtClean="0"/>
              <a:t>16/08/2022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C63B4-40BE-D22B-EFB1-12683CB8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6CBFF-A02D-D0B2-34CD-3FA43CEE5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B63F-5DA3-4F04-BF11-3226C389521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1885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44376E-7AA2-0624-1CD3-3C1EE1A2E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DEFE0-3BC6-8ADA-99E7-B8B685498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67667-F26F-F73A-35ED-5077B983DA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FD3FE-9A58-4056-A4C0-520BC8918CE3}" type="datetimeFigureOut">
              <a:rPr lang="en-ID" smtClean="0"/>
              <a:t>16/08/2022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B183E-0FE1-AF43-47BE-52E18B271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7BB5C-D996-C890-BB18-C59CFEABE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BB63F-5DA3-4F04-BF11-3226C389521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650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AAB74-EE33-999F-E797-C56DA84AA982}"/>
              </a:ext>
            </a:extLst>
          </p:cNvPr>
          <p:cNvSpPr txBox="1"/>
          <p:nvPr/>
        </p:nvSpPr>
        <p:spPr>
          <a:xfrm>
            <a:off x="614221" y="1536174"/>
            <a:ext cx="53644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6000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Tahoma" panose="020B0604030504040204" pitchFamily="34" charset="0"/>
              </a:rPr>
              <a:t>Health Insurance Cross Sell Prediction</a:t>
            </a:r>
            <a:endParaRPr lang="en-ID" sz="6000" b="1" dirty="0">
              <a:latin typeface="Yu Gothic UI Semibold" panose="020B0700000000000000" pitchFamily="34" charset="-128"/>
              <a:ea typeface="Yu Gothic UI Semibold" panose="020B07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8FC674-9321-BE0C-8EA2-E7C91960BF1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FE08D-AF07-EE83-8481-409CB1861427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6339C8-34AA-E35A-959C-75F0DB83A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92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AAB74-EE33-999F-E797-C56DA84AA982}"/>
              </a:ext>
            </a:extLst>
          </p:cNvPr>
          <p:cNvSpPr txBox="1"/>
          <p:nvPr/>
        </p:nvSpPr>
        <p:spPr>
          <a:xfrm>
            <a:off x="456566" y="2459504"/>
            <a:ext cx="53644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Exploratory Data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8FC674-9321-BE0C-8EA2-E7C91960BF1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FE08D-AF07-EE83-8481-409CB1861427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E314A-FD0B-15A1-8CBA-75CFC28DD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4" r="41755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71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7FE38-87A4-2FEB-7BC0-0AE147022339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76A2C0C-2346-3E4A-89A9-964196B7EAE9}"/>
              </a:ext>
            </a:extLst>
          </p:cNvPr>
          <p:cNvSpPr/>
          <p:nvPr/>
        </p:nvSpPr>
        <p:spPr>
          <a:xfrm rot="16200000">
            <a:off x="10913130" y="5579130"/>
            <a:ext cx="1236940" cy="1320800"/>
          </a:xfrm>
          <a:prstGeom prst="rtTriangle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4ADC162-2211-EDFC-48B0-51BE1DE11C96}"/>
              </a:ext>
            </a:extLst>
          </p:cNvPr>
          <p:cNvSpPr/>
          <p:nvPr/>
        </p:nvSpPr>
        <p:spPr>
          <a:xfrm rot="16200000">
            <a:off x="11257442" y="5930812"/>
            <a:ext cx="903917" cy="965200"/>
          </a:xfrm>
          <a:prstGeom prst="rtTriangle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5A6D989-AF3C-9AF8-3550-C7246DDFB262}"/>
              </a:ext>
            </a:extLst>
          </p:cNvPr>
          <p:cNvSpPr/>
          <p:nvPr/>
        </p:nvSpPr>
        <p:spPr>
          <a:xfrm rot="16200000">
            <a:off x="11572241" y="6245611"/>
            <a:ext cx="599440" cy="640080"/>
          </a:xfrm>
          <a:prstGeom prst="rtTriangle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749D6-6634-8D38-C521-2832BFB6795C}"/>
              </a:ext>
            </a:extLst>
          </p:cNvPr>
          <p:cNvSpPr txBox="1"/>
          <p:nvPr/>
        </p:nvSpPr>
        <p:spPr>
          <a:xfrm>
            <a:off x="728214" y="932144"/>
            <a:ext cx="356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Data </a:t>
            </a:r>
            <a:r>
              <a:rPr lang="en-US" sz="40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Overview</a:t>
            </a:r>
            <a:endParaRPr lang="en-ID" sz="4000" dirty="0">
              <a:solidFill>
                <a:srgbClr val="F47B00"/>
              </a:solidFill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6A92534A-50EF-727E-857D-60CFAC7FF138}"/>
              </a:ext>
            </a:extLst>
          </p:cNvPr>
          <p:cNvSpPr/>
          <p:nvPr/>
        </p:nvSpPr>
        <p:spPr>
          <a:xfrm>
            <a:off x="830317" y="1845647"/>
            <a:ext cx="451103" cy="388882"/>
          </a:xfrm>
          <a:prstGeom prst="hexagon">
            <a:avLst/>
          </a:prstGeom>
          <a:noFill/>
          <a:ln w="28575">
            <a:solidFill>
              <a:srgbClr val="F4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4ADBE-C6BD-326C-0E39-3C526D3DF2F3}"/>
              </a:ext>
            </a:extLst>
          </p:cNvPr>
          <p:cNvSpPr txBox="1"/>
          <p:nvPr/>
        </p:nvSpPr>
        <p:spPr>
          <a:xfrm>
            <a:off x="892538" y="1814117"/>
            <a:ext cx="357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47B00"/>
                </a:solidFill>
              </a:rPr>
              <a:t>1</a:t>
            </a:r>
            <a:endParaRPr lang="en-ID" sz="2400" b="1" dirty="0">
              <a:solidFill>
                <a:srgbClr val="F47B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A372E4-50B3-1825-DAA4-5C74A2B588DB}"/>
              </a:ext>
            </a:extLst>
          </p:cNvPr>
          <p:cNvSpPr txBox="1"/>
          <p:nvPr/>
        </p:nvSpPr>
        <p:spPr>
          <a:xfrm>
            <a:off x="1343641" y="1813624"/>
            <a:ext cx="622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Dataset </a:t>
            </a:r>
            <a:r>
              <a:rPr lang="en-US" sz="2400" dirty="0" err="1"/>
              <a:t>terdiri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b="1" dirty="0"/>
              <a:t>381109 baris</a:t>
            </a:r>
            <a:r>
              <a:rPr lang="en-US" sz="2400" dirty="0"/>
              <a:t> dan </a:t>
            </a:r>
            <a:r>
              <a:rPr lang="en-US" sz="2400" b="1" dirty="0"/>
              <a:t>12 </a:t>
            </a:r>
            <a:r>
              <a:rPr lang="en-US" sz="2400" b="1" dirty="0" err="1"/>
              <a:t>kolom</a:t>
            </a:r>
            <a:endParaRPr lang="en-ID" sz="2400" b="1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D4DF46F7-D538-BB84-DBD3-0BE476738906}"/>
              </a:ext>
            </a:extLst>
          </p:cNvPr>
          <p:cNvSpPr/>
          <p:nvPr/>
        </p:nvSpPr>
        <p:spPr>
          <a:xfrm>
            <a:off x="830317" y="2385584"/>
            <a:ext cx="451103" cy="388882"/>
          </a:xfrm>
          <a:prstGeom prst="hexagon">
            <a:avLst/>
          </a:prstGeom>
          <a:noFill/>
          <a:ln w="28575">
            <a:solidFill>
              <a:srgbClr val="F4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484F27-9512-FDDD-7CE8-DEE09EB0A40F}"/>
              </a:ext>
            </a:extLst>
          </p:cNvPr>
          <p:cNvSpPr txBox="1"/>
          <p:nvPr/>
        </p:nvSpPr>
        <p:spPr>
          <a:xfrm>
            <a:off x="892538" y="2354054"/>
            <a:ext cx="357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47B00"/>
                </a:solidFill>
              </a:rPr>
              <a:t>2</a:t>
            </a:r>
            <a:endParaRPr lang="en-ID" sz="2400" b="1" dirty="0">
              <a:solidFill>
                <a:srgbClr val="F47B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4CD8B5-19A9-13B5-FBEC-610F8A10C4C2}"/>
              </a:ext>
            </a:extLst>
          </p:cNvPr>
          <p:cNvSpPr txBox="1"/>
          <p:nvPr/>
        </p:nvSpPr>
        <p:spPr>
          <a:xfrm>
            <a:off x="1343641" y="2353561"/>
            <a:ext cx="622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9 </a:t>
            </a:r>
            <a:r>
              <a:rPr lang="en-US" sz="2400" dirty="0" err="1"/>
              <a:t>kolom</a:t>
            </a:r>
            <a:r>
              <a:rPr lang="en-US" sz="2400" dirty="0"/>
              <a:t> </a:t>
            </a:r>
            <a:r>
              <a:rPr lang="en-US" sz="2400" dirty="0" err="1"/>
              <a:t>numerik</a:t>
            </a:r>
            <a:r>
              <a:rPr lang="en-US" sz="2400" dirty="0"/>
              <a:t> dan </a:t>
            </a:r>
            <a:r>
              <a:rPr lang="en-US" sz="2400" b="1" dirty="0"/>
              <a:t>3 </a:t>
            </a:r>
            <a:r>
              <a:rPr lang="en-US" sz="2400" dirty="0" err="1"/>
              <a:t>kolom</a:t>
            </a:r>
            <a:r>
              <a:rPr lang="en-US" sz="2400" dirty="0"/>
              <a:t> </a:t>
            </a:r>
            <a:r>
              <a:rPr lang="en-US" sz="2400" dirty="0" err="1"/>
              <a:t>kategorik</a:t>
            </a:r>
            <a:endParaRPr lang="en-ID" sz="2400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CE9DF487-FB16-87A0-A7B9-28AA32040F21}"/>
              </a:ext>
            </a:extLst>
          </p:cNvPr>
          <p:cNvSpPr/>
          <p:nvPr/>
        </p:nvSpPr>
        <p:spPr>
          <a:xfrm>
            <a:off x="830317" y="2916291"/>
            <a:ext cx="451103" cy="388882"/>
          </a:xfrm>
          <a:prstGeom prst="hexagon">
            <a:avLst/>
          </a:prstGeom>
          <a:noFill/>
          <a:ln w="28575">
            <a:solidFill>
              <a:srgbClr val="F4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77A203-FC70-6D76-6BD5-99D1D6D23446}"/>
              </a:ext>
            </a:extLst>
          </p:cNvPr>
          <p:cNvSpPr txBox="1"/>
          <p:nvPr/>
        </p:nvSpPr>
        <p:spPr>
          <a:xfrm>
            <a:off x="892538" y="2884761"/>
            <a:ext cx="357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47B00"/>
                </a:solidFill>
              </a:rPr>
              <a:t>3</a:t>
            </a:r>
            <a:endParaRPr lang="en-ID" sz="2400" b="1" dirty="0">
              <a:solidFill>
                <a:srgbClr val="F47B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485144-FCD4-16E9-45AF-E19CBB436124}"/>
              </a:ext>
            </a:extLst>
          </p:cNvPr>
          <p:cNvSpPr txBox="1"/>
          <p:nvPr/>
        </p:nvSpPr>
        <p:spPr>
          <a:xfrm>
            <a:off x="1343641" y="2884268"/>
            <a:ext cx="622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b="1" dirty="0"/>
              <a:t>missing</a:t>
            </a:r>
            <a:r>
              <a:rPr lang="en-US" sz="2400" dirty="0"/>
              <a:t> </a:t>
            </a:r>
            <a:r>
              <a:rPr lang="en-US" sz="2400" b="1" dirty="0"/>
              <a:t>values</a:t>
            </a:r>
            <a:endParaRPr lang="en-ID" sz="2400" b="1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1F0DD1AD-AAC9-7C63-DA3B-C35437DA086E}"/>
              </a:ext>
            </a:extLst>
          </p:cNvPr>
          <p:cNvSpPr/>
          <p:nvPr/>
        </p:nvSpPr>
        <p:spPr>
          <a:xfrm>
            <a:off x="830317" y="3459258"/>
            <a:ext cx="451103" cy="388882"/>
          </a:xfrm>
          <a:prstGeom prst="hexagon">
            <a:avLst/>
          </a:prstGeom>
          <a:noFill/>
          <a:ln w="28575">
            <a:solidFill>
              <a:srgbClr val="F4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F63150-C618-E2F5-C23C-CBC9B862CC2F}"/>
              </a:ext>
            </a:extLst>
          </p:cNvPr>
          <p:cNvSpPr txBox="1"/>
          <p:nvPr/>
        </p:nvSpPr>
        <p:spPr>
          <a:xfrm>
            <a:off x="892538" y="3427728"/>
            <a:ext cx="357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47B00"/>
                </a:solidFill>
              </a:rPr>
              <a:t>4</a:t>
            </a:r>
            <a:endParaRPr lang="en-ID" sz="2400" b="1" dirty="0">
              <a:solidFill>
                <a:srgbClr val="F47B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E2FC3B-E328-3993-0D93-914C65175D3E}"/>
              </a:ext>
            </a:extLst>
          </p:cNvPr>
          <p:cNvSpPr txBox="1"/>
          <p:nvPr/>
        </p:nvSpPr>
        <p:spPr>
          <a:xfrm>
            <a:off x="1343641" y="3427235"/>
            <a:ext cx="622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b="1" dirty="0"/>
              <a:t>data </a:t>
            </a:r>
            <a:r>
              <a:rPr lang="en-US" sz="2400" b="1" dirty="0" err="1"/>
              <a:t>duplikat</a:t>
            </a:r>
            <a:endParaRPr lang="en-ID" sz="24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0B62F18-1097-7002-1FAB-A37CEDEBF84B}"/>
              </a:ext>
            </a:extLst>
          </p:cNvPr>
          <p:cNvSpPr/>
          <p:nvPr/>
        </p:nvSpPr>
        <p:spPr>
          <a:xfrm>
            <a:off x="876170" y="4436826"/>
            <a:ext cx="4867743" cy="785477"/>
          </a:xfrm>
          <a:prstGeom prst="round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CDBB5BF-84C7-6443-065C-2C8B149D5B81}"/>
              </a:ext>
            </a:extLst>
          </p:cNvPr>
          <p:cNvSpPr/>
          <p:nvPr/>
        </p:nvSpPr>
        <p:spPr>
          <a:xfrm>
            <a:off x="876170" y="4430820"/>
            <a:ext cx="823421" cy="785477"/>
          </a:xfrm>
          <a:prstGeom prst="round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1FF385-A3FB-4A44-C4B3-E6D5918B299D}"/>
              </a:ext>
            </a:extLst>
          </p:cNvPr>
          <p:cNvSpPr txBox="1"/>
          <p:nvPr/>
        </p:nvSpPr>
        <p:spPr>
          <a:xfrm>
            <a:off x="931931" y="4655987"/>
            <a:ext cx="82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12 %</a:t>
            </a:r>
            <a:endParaRPr lang="en-I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EC6B87-D554-B6E6-4548-3A03819AA798}"/>
              </a:ext>
            </a:extLst>
          </p:cNvPr>
          <p:cNvSpPr txBox="1"/>
          <p:nvPr/>
        </p:nvSpPr>
        <p:spPr>
          <a:xfrm>
            <a:off x="3464801" y="4668041"/>
            <a:ext cx="82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88 %</a:t>
            </a:r>
            <a:endParaRPr lang="en-I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B4481E-51C7-1AF6-6478-B7759DDD861D}"/>
              </a:ext>
            </a:extLst>
          </p:cNvPr>
          <p:cNvSpPr txBox="1"/>
          <p:nvPr/>
        </p:nvSpPr>
        <p:spPr>
          <a:xfrm>
            <a:off x="2532551" y="4079975"/>
            <a:ext cx="2190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Target Feature</a:t>
            </a:r>
            <a:endParaRPr lang="en-ID" sz="1600" b="1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347A70F-6B2C-27FD-E09D-92BB70276902}"/>
              </a:ext>
            </a:extLst>
          </p:cNvPr>
          <p:cNvSpPr/>
          <p:nvPr/>
        </p:nvSpPr>
        <p:spPr>
          <a:xfrm>
            <a:off x="6410739" y="4249252"/>
            <a:ext cx="392723" cy="338554"/>
          </a:xfrm>
          <a:prstGeom prst="hexagon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E1DD8D-D54D-0C3A-2BE3-86DF143D6013}"/>
              </a:ext>
            </a:extLst>
          </p:cNvPr>
          <p:cNvSpPr/>
          <p:nvPr/>
        </p:nvSpPr>
        <p:spPr>
          <a:xfrm>
            <a:off x="6402276" y="4892606"/>
            <a:ext cx="392723" cy="338554"/>
          </a:xfrm>
          <a:prstGeom prst="hexagon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72B932-B645-A43C-B5D5-E43453EA232F}"/>
              </a:ext>
            </a:extLst>
          </p:cNvPr>
          <p:cNvSpPr txBox="1"/>
          <p:nvPr/>
        </p:nvSpPr>
        <p:spPr>
          <a:xfrm>
            <a:off x="6922805" y="4187696"/>
            <a:ext cx="622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Pelanggan</a:t>
            </a:r>
            <a:r>
              <a:rPr lang="en-US" sz="2400" b="1" dirty="0"/>
              <a:t> </a:t>
            </a:r>
            <a:r>
              <a:rPr lang="en-US" sz="2400" b="1" dirty="0" err="1"/>
              <a:t>Tidak</a:t>
            </a:r>
            <a:r>
              <a:rPr lang="en-US" sz="2400" b="1" dirty="0"/>
              <a:t> </a:t>
            </a:r>
            <a:r>
              <a:rPr lang="en-US" sz="2400" b="1" dirty="0" err="1"/>
              <a:t>tertarik</a:t>
            </a:r>
            <a:endParaRPr lang="en-ID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1B04CA-F38C-F891-F533-BF15690DF3DD}"/>
              </a:ext>
            </a:extLst>
          </p:cNvPr>
          <p:cNvSpPr txBox="1"/>
          <p:nvPr/>
        </p:nvSpPr>
        <p:spPr>
          <a:xfrm>
            <a:off x="6922804" y="4806540"/>
            <a:ext cx="622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Pelanggan</a:t>
            </a:r>
            <a:r>
              <a:rPr lang="en-US" sz="2400" b="1" dirty="0"/>
              <a:t> </a:t>
            </a:r>
            <a:r>
              <a:rPr lang="en-US" sz="2400" b="1" dirty="0" err="1"/>
              <a:t>Tertarik</a:t>
            </a:r>
            <a:endParaRPr lang="en-ID" sz="2400" b="1" dirty="0"/>
          </a:p>
        </p:txBody>
      </p:sp>
    </p:spTree>
    <p:extLst>
      <p:ext uri="{BB962C8B-B14F-4D97-AF65-F5344CB8AC3E}">
        <p14:creationId xmlns:p14="http://schemas.microsoft.com/office/powerpoint/2010/main" val="3293722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7FE38-87A4-2FEB-7BC0-0AE147022339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76A2C0C-2346-3E4A-89A9-964196B7EAE9}"/>
              </a:ext>
            </a:extLst>
          </p:cNvPr>
          <p:cNvSpPr/>
          <p:nvPr/>
        </p:nvSpPr>
        <p:spPr>
          <a:xfrm rot="16200000">
            <a:off x="10913130" y="5579130"/>
            <a:ext cx="1236940" cy="1320800"/>
          </a:xfrm>
          <a:prstGeom prst="rtTriangle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4ADC162-2211-EDFC-48B0-51BE1DE11C96}"/>
              </a:ext>
            </a:extLst>
          </p:cNvPr>
          <p:cNvSpPr/>
          <p:nvPr/>
        </p:nvSpPr>
        <p:spPr>
          <a:xfrm rot="16200000">
            <a:off x="11257442" y="5930812"/>
            <a:ext cx="903917" cy="965200"/>
          </a:xfrm>
          <a:prstGeom prst="rtTriangle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5A6D989-AF3C-9AF8-3550-C7246DDFB262}"/>
              </a:ext>
            </a:extLst>
          </p:cNvPr>
          <p:cNvSpPr/>
          <p:nvPr/>
        </p:nvSpPr>
        <p:spPr>
          <a:xfrm rot="16200000">
            <a:off x="11572241" y="6245611"/>
            <a:ext cx="599440" cy="640080"/>
          </a:xfrm>
          <a:prstGeom prst="rtTriangle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749D6-6634-8D38-C521-2832BFB6795C}"/>
              </a:ext>
            </a:extLst>
          </p:cNvPr>
          <p:cNvSpPr txBox="1"/>
          <p:nvPr/>
        </p:nvSpPr>
        <p:spPr>
          <a:xfrm>
            <a:off x="728214" y="932144"/>
            <a:ext cx="356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Data </a:t>
            </a:r>
            <a:r>
              <a:rPr lang="en-US" sz="40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Insight</a:t>
            </a:r>
            <a:endParaRPr lang="en-ID" sz="4000" dirty="0">
              <a:solidFill>
                <a:srgbClr val="F47B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5751F4-19EE-7B09-BCE7-1C066F969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14" y="1905008"/>
            <a:ext cx="4892475" cy="3109012"/>
          </a:xfrm>
          <a:prstGeom prst="rect">
            <a:avLst/>
          </a:prstGeom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D4C0C64-65E6-93CB-6CD0-65D52DF97486}"/>
              </a:ext>
            </a:extLst>
          </p:cNvPr>
          <p:cNvSpPr/>
          <p:nvPr/>
        </p:nvSpPr>
        <p:spPr>
          <a:xfrm>
            <a:off x="3109701" y="4831630"/>
            <a:ext cx="385010" cy="10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C6AD7D-9443-69BB-BFCE-A91F38B65F94}"/>
              </a:ext>
            </a:extLst>
          </p:cNvPr>
          <p:cNvSpPr/>
          <p:nvPr/>
        </p:nvSpPr>
        <p:spPr>
          <a:xfrm>
            <a:off x="1915990" y="4935287"/>
            <a:ext cx="1740860" cy="449786"/>
          </a:xfrm>
          <a:prstGeom prst="rect">
            <a:avLst/>
          </a:prstGeom>
          <a:solidFill>
            <a:schemeClr val="bg1"/>
          </a:solidFill>
          <a:ln w="28575">
            <a:solidFill>
              <a:srgbClr val="F4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47B00"/>
                </a:solidFill>
              </a:rPr>
              <a:t>Usia</a:t>
            </a:r>
            <a:r>
              <a:rPr lang="en-US" b="1" dirty="0">
                <a:solidFill>
                  <a:srgbClr val="F47B00"/>
                </a:solidFill>
              </a:rPr>
              <a:t> </a:t>
            </a:r>
            <a:r>
              <a:rPr lang="en-US" b="1" dirty="0" err="1">
                <a:solidFill>
                  <a:srgbClr val="F47B00"/>
                </a:solidFill>
              </a:rPr>
              <a:t>Pelanggan</a:t>
            </a:r>
            <a:endParaRPr lang="en-ID" b="1" dirty="0">
              <a:solidFill>
                <a:srgbClr val="F47B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43622E-7456-2BC6-ED72-28773C1FF298}"/>
              </a:ext>
            </a:extLst>
          </p:cNvPr>
          <p:cNvSpPr/>
          <p:nvPr/>
        </p:nvSpPr>
        <p:spPr>
          <a:xfrm rot="16200000">
            <a:off x="695701" y="3373377"/>
            <a:ext cx="551325" cy="165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DC51D4-8C18-A7A3-A280-653D84835061}"/>
              </a:ext>
            </a:extLst>
          </p:cNvPr>
          <p:cNvSpPr/>
          <p:nvPr/>
        </p:nvSpPr>
        <p:spPr>
          <a:xfrm rot="16200000">
            <a:off x="118212" y="3241142"/>
            <a:ext cx="1232550" cy="307780"/>
          </a:xfrm>
          <a:prstGeom prst="rect">
            <a:avLst/>
          </a:prstGeom>
          <a:solidFill>
            <a:schemeClr val="bg1"/>
          </a:solidFill>
          <a:ln w="28575">
            <a:solidFill>
              <a:srgbClr val="367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673A6"/>
                </a:solidFill>
              </a:rPr>
              <a:t>Response</a:t>
            </a:r>
            <a:endParaRPr lang="en-ID" b="1" dirty="0">
              <a:solidFill>
                <a:srgbClr val="3673A6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498D8DD-6B34-C882-220D-6FE951316CE5}"/>
              </a:ext>
            </a:extLst>
          </p:cNvPr>
          <p:cNvSpPr/>
          <p:nvPr/>
        </p:nvSpPr>
        <p:spPr>
          <a:xfrm>
            <a:off x="5923722" y="1759226"/>
            <a:ext cx="5303078" cy="657403"/>
          </a:xfrm>
          <a:prstGeom prst="roundRect">
            <a:avLst/>
          </a:prstGeom>
          <a:solidFill>
            <a:srgbClr val="FFD14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Pengaruh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usia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pelanggan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terhadap</a:t>
            </a:r>
            <a:r>
              <a:rPr lang="en-US" sz="2000" b="1" dirty="0">
                <a:solidFill>
                  <a:schemeClr val="tx1"/>
                </a:solidFill>
              </a:rPr>
              <a:t> Response 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668D56-16D5-8ADB-B32C-B8820977AB20}"/>
              </a:ext>
            </a:extLst>
          </p:cNvPr>
          <p:cNvSpPr txBox="1"/>
          <p:nvPr/>
        </p:nvSpPr>
        <p:spPr>
          <a:xfrm>
            <a:off x="5923722" y="2778757"/>
            <a:ext cx="530307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tertarik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dominasi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oleh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rentang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40 – 50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endParaRPr lang="en-I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E8BC06-7BAF-EB64-F05D-02D2C35FAF29}"/>
              </a:ext>
            </a:extLst>
          </p:cNvPr>
          <p:cNvSpPr/>
          <p:nvPr/>
        </p:nvSpPr>
        <p:spPr>
          <a:xfrm>
            <a:off x="2226365" y="2276061"/>
            <a:ext cx="883336" cy="25555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9650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7FE38-87A4-2FEB-7BC0-0AE147022339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76A2C0C-2346-3E4A-89A9-964196B7EAE9}"/>
              </a:ext>
            </a:extLst>
          </p:cNvPr>
          <p:cNvSpPr/>
          <p:nvPr/>
        </p:nvSpPr>
        <p:spPr>
          <a:xfrm rot="16200000">
            <a:off x="10913130" y="5579130"/>
            <a:ext cx="1236940" cy="1320800"/>
          </a:xfrm>
          <a:prstGeom prst="rtTriangle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4ADC162-2211-EDFC-48B0-51BE1DE11C96}"/>
              </a:ext>
            </a:extLst>
          </p:cNvPr>
          <p:cNvSpPr/>
          <p:nvPr/>
        </p:nvSpPr>
        <p:spPr>
          <a:xfrm rot="16200000">
            <a:off x="11257442" y="5930812"/>
            <a:ext cx="903917" cy="965200"/>
          </a:xfrm>
          <a:prstGeom prst="rtTriangle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5A6D989-AF3C-9AF8-3550-C7246DDFB262}"/>
              </a:ext>
            </a:extLst>
          </p:cNvPr>
          <p:cNvSpPr/>
          <p:nvPr/>
        </p:nvSpPr>
        <p:spPr>
          <a:xfrm rot="16200000">
            <a:off x="11572241" y="6245611"/>
            <a:ext cx="599440" cy="640080"/>
          </a:xfrm>
          <a:prstGeom prst="rtTriangle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749D6-6634-8D38-C521-2832BFB6795C}"/>
              </a:ext>
            </a:extLst>
          </p:cNvPr>
          <p:cNvSpPr txBox="1"/>
          <p:nvPr/>
        </p:nvSpPr>
        <p:spPr>
          <a:xfrm>
            <a:off x="728214" y="932144"/>
            <a:ext cx="356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Data </a:t>
            </a:r>
            <a:r>
              <a:rPr lang="en-US" sz="40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Insight</a:t>
            </a:r>
            <a:endParaRPr lang="en-ID" sz="4000" dirty="0">
              <a:solidFill>
                <a:srgbClr val="F47B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1E41A1-01A4-3EE3-FCC8-4A4350FB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2" y="1862037"/>
            <a:ext cx="4879970" cy="3133926"/>
          </a:xfrm>
          <a:prstGeom prst="rect">
            <a:avLst/>
          </a:prstGeom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E98BF7-4B9C-C5E9-7E5A-1B6534B2C8BD}"/>
              </a:ext>
            </a:extLst>
          </p:cNvPr>
          <p:cNvSpPr/>
          <p:nvPr/>
        </p:nvSpPr>
        <p:spPr>
          <a:xfrm rot="16200000">
            <a:off x="118210" y="3241143"/>
            <a:ext cx="1232550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367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673A6"/>
                </a:solidFill>
              </a:rPr>
              <a:t>Response</a:t>
            </a:r>
            <a:endParaRPr lang="en-ID" b="1" dirty="0">
              <a:solidFill>
                <a:srgbClr val="3673A6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58B87-BA35-38C9-3C90-1DE3FAD27A0E}"/>
              </a:ext>
            </a:extLst>
          </p:cNvPr>
          <p:cNvSpPr/>
          <p:nvPr/>
        </p:nvSpPr>
        <p:spPr>
          <a:xfrm>
            <a:off x="1672290" y="4808179"/>
            <a:ext cx="2978368" cy="409791"/>
          </a:xfrm>
          <a:prstGeom prst="rect">
            <a:avLst/>
          </a:prstGeom>
          <a:solidFill>
            <a:schemeClr val="bg1"/>
          </a:solidFill>
          <a:ln w="28575">
            <a:solidFill>
              <a:srgbClr val="F4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47B00"/>
                </a:solidFill>
              </a:rPr>
              <a:t>Punya </a:t>
            </a:r>
            <a:r>
              <a:rPr lang="en-US" b="1" dirty="0" err="1">
                <a:solidFill>
                  <a:srgbClr val="F47B00"/>
                </a:solidFill>
              </a:rPr>
              <a:t>Asuransi</a:t>
            </a:r>
            <a:r>
              <a:rPr lang="en-US" b="1" dirty="0">
                <a:solidFill>
                  <a:srgbClr val="F47B00"/>
                </a:solidFill>
              </a:rPr>
              <a:t> </a:t>
            </a:r>
            <a:r>
              <a:rPr lang="en-US" b="1" dirty="0" err="1">
                <a:solidFill>
                  <a:srgbClr val="F47B00"/>
                </a:solidFill>
              </a:rPr>
              <a:t>sebelumnya</a:t>
            </a:r>
            <a:endParaRPr lang="en-ID" b="1" dirty="0">
              <a:solidFill>
                <a:srgbClr val="F47B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A2FC11-A4F8-1131-0987-72FD203BDB33}"/>
              </a:ext>
            </a:extLst>
          </p:cNvPr>
          <p:cNvSpPr/>
          <p:nvPr/>
        </p:nvSpPr>
        <p:spPr>
          <a:xfrm>
            <a:off x="932041" y="2981356"/>
            <a:ext cx="155830" cy="823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3047D13-AF57-F1AF-562B-4726C69F29AD}"/>
              </a:ext>
            </a:extLst>
          </p:cNvPr>
          <p:cNvSpPr/>
          <p:nvPr/>
        </p:nvSpPr>
        <p:spPr>
          <a:xfrm>
            <a:off x="5923722" y="1759225"/>
            <a:ext cx="5303078" cy="788031"/>
          </a:xfrm>
          <a:prstGeom prst="roundRect">
            <a:avLst/>
          </a:prstGeom>
          <a:solidFill>
            <a:srgbClr val="FFD14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Pengaruh</a:t>
            </a:r>
            <a:r>
              <a:rPr lang="en-US" sz="2000" b="1" dirty="0">
                <a:solidFill>
                  <a:schemeClr val="tx1"/>
                </a:solidFill>
              </a:rPr>
              <a:t> punya </a:t>
            </a:r>
            <a:r>
              <a:rPr lang="en-US" sz="2000" b="1" dirty="0" err="1">
                <a:solidFill>
                  <a:schemeClr val="tx1"/>
                </a:solidFill>
              </a:rPr>
              <a:t>asuransi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sebelumnya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terhadap</a:t>
            </a:r>
            <a:r>
              <a:rPr lang="en-US" sz="2000" b="1" dirty="0">
                <a:solidFill>
                  <a:schemeClr val="tx1"/>
                </a:solidFill>
              </a:rPr>
              <a:t> Response 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9D3553-7006-BB1E-80BB-956886016B06}"/>
              </a:ext>
            </a:extLst>
          </p:cNvPr>
          <p:cNvSpPr txBox="1"/>
          <p:nvPr/>
        </p:nvSpPr>
        <p:spPr>
          <a:xfrm>
            <a:off x="5923722" y="2778757"/>
            <a:ext cx="5303078" cy="2164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memang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sebelumnya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pernah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asuransi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kendaraan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sangat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tertarik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terhadap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penawaran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sebanyak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99,6%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keseluruhan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tertarik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72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7FE38-87A4-2FEB-7BC0-0AE147022339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76A2C0C-2346-3E4A-89A9-964196B7EAE9}"/>
              </a:ext>
            </a:extLst>
          </p:cNvPr>
          <p:cNvSpPr/>
          <p:nvPr/>
        </p:nvSpPr>
        <p:spPr>
          <a:xfrm rot="16200000">
            <a:off x="10913130" y="5579130"/>
            <a:ext cx="1236940" cy="1320800"/>
          </a:xfrm>
          <a:prstGeom prst="rtTriangle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4ADC162-2211-EDFC-48B0-51BE1DE11C96}"/>
              </a:ext>
            </a:extLst>
          </p:cNvPr>
          <p:cNvSpPr/>
          <p:nvPr/>
        </p:nvSpPr>
        <p:spPr>
          <a:xfrm rot="16200000">
            <a:off x="11257442" y="5930812"/>
            <a:ext cx="903917" cy="965200"/>
          </a:xfrm>
          <a:prstGeom prst="rtTriangle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5A6D989-AF3C-9AF8-3550-C7246DDFB262}"/>
              </a:ext>
            </a:extLst>
          </p:cNvPr>
          <p:cNvSpPr/>
          <p:nvPr/>
        </p:nvSpPr>
        <p:spPr>
          <a:xfrm rot="16200000">
            <a:off x="11572241" y="6245611"/>
            <a:ext cx="599440" cy="640080"/>
          </a:xfrm>
          <a:prstGeom prst="rtTriangle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749D6-6634-8D38-C521-2832BFB6795C}"/>
              </a:ext>
            </a:extLst>
          </p:cNvPr>
          <p:cNvSpPr txBox="1"/>
          <p:nvPr/>
        </p:nvSpPr>
        <p:spPr>
          <a:xfrm>
            <a:off x="728214" y="932144"/>
            <a:ext cx="356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Data </a:t>
            </a:r>
            <a:r>
              <a:rPr lang="en-US" sz="40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Insight</a:t>
            </a:r>
            <a:endParaRPr lang="en-ID" sz="4000" dirty="0">
              <a:solidFill>
                <a:srgbClr val="F47B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3C4F4D-1BE4-8CB3-2D29-57DA11E4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74" y="1909072"/>
            <a:ext cx="4937376" cy="30398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D65E09-BA96-1DF5-8539-34F139D2CC3D}"/>
              </a:ext>
            </a:extLst>
          </p:cNvPr>
          <p:cNvSpPr/>
          <p:nvPr/>
        </p:nvSpPr>
        <p:spPr>
          <a:xfrm rot="16200000">
            <a:off x="118210" y="3241143"/>
            <a:ext cx="1232550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367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673A6"/>
                </a:solidFill>
              </a:rPr>
              <a:t>Response</a:t>
            </a:r>
            <a:endParaRPr lang="en-ID" b="1" dirty="0">
              <a:solidFill>
                <a:srgbClr val="3673A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CE3B6E-8A8D-B835-26F4-C6E8B4900409}"/>
              </a:ext>
            </a:extLst>
          </p:cNvPr>
          <p:cNvSpPr/>
          <p:nvPr/>
        </p:nvSpPr>
        <p:spPr>
          <a:xfrm>
            <a:off x="2498199" y="4903663"/>
            <a:ext cx="1906652" cy="314307"/>
          </a:xfrm>
          <a:prstGeom prst="rect">
            <a:avLst/>
          </a:prstGeom>
          <a:solidFill>
            <a:schemeClr val="bg1"/>
          </a:solidFill>
          <a:ln w="28575">
            <a:solidFill>
              <a:srgbClr val="F4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47B00"/>
                </a:solidFill>
              </a:rPr>
              <a:t>Usia</a:t>
            </a:r>
            <a:r>
              <a:rPr lang="en-US" b="1" dirty="0">
                <a:solidFill>
                  <a:srgbClr val="F47B00"/>
                </a:solidFill>
              </a:rPr>
              <a:t> </a:t>
            </a:r>
            <a:r>
              <a:rPr lang="en-US" b="1" dirty="0" err="1">
                <a:solidFill>
                  <a:srgbClr val="F47B00"/>
                </a:solidFill>
              </a:rPr>
              <a:t>Kendaraan</a:t>
            </a:r>
            <a:endParaRPr lang="en-ID" b="1" dirty="0">
              <a:solidFill>
                <a:srgbClr val="F47B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6FE73B-63A1-8FE7-D36D-4BB6A281340B}"/>
              </a:ext>
            </a:extLst>
          </p:cNvPr>
          <p:cNvSpPr/>
          <p:nvPr/>
        </p:nvSpPr>
        <p:spPr>
          <a:xfrm>
            <a:off x="982024" y="3146006"/>
            <a:ext cx="161711" cy="558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EA21FC-0906-C902-D5A4-32899007821A}"/>
              </a:ext>
            </a:extLst>
          </p:cNvPr>
          <p:cNvSpPr/>
          <p:nvPr/>
        </p:nvSpPr>
        <p:spPr>
          <a:xfrm>
            <a:off x="3146006" y="4736651"/>
            <a:ext cx="593919" cy="13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A7AAB1-75E7-AE22-95AB-5C49E702F7BE}"/>
              </a:ext>
            </a:extLst>
          </p:cNvPr>
          <p:cNvSpPr/>
          <p:nvPr/>
        </p:nvSpPr>
        <p:spPr>
          <a:xfrm>
            <a:off x="5923722" y="1759226"/>
            <a:ext cx="5303078" cy="516835"/>
          </a:xfrm>
          <a:prstGeom prst="roundRect">
            <a:avLst/>
          </a:prstGeom>
          <a:solidFill>
            <a:srgbClr val="FFD14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Pengaruh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Usia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Kendaraan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terhadap</a:t>
            </a:r>
            <a:r>
              <a:rPr lang="en-US" sz="2000" b="1" dirty="0">
                <a:solidFill>
                  <a:schemeClr val="tx1"/>
                </a:solidFill>
              </a:rPr>
              <a:t> Response 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CE07A3-9645-E716-6CE1-99A555FB6DC6}"/>
              </a:ext>
            </a:extLst>
          </p:cNvPr>
          <p:cNvSpPr txBox="1"/>
          <p:nvPr/>
        </p:nvSpPr>
        <p:spPr>
          <a:xfrm>
            <a:off x="5923722" y="2778757"/>
            <a:ext cx="5303078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kendaraan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 – 2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tertarik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penawaran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berikan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sebanyak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74,5 %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keseluruhan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tertarik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099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7FE38-87A4-2FEB-7BC0-0AE147022339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76A2C0C-2346-3E4A-89A9-964196B7EAE9}"/>
              </a:ext>
            </a:extLst>
          </p:cNvPr>
          <p:cNvSpPr/>
          <p:nvPr/>
        </p:nvSpPr>
        <p:spPr>
          <a:xfrm rot="16200000">
            <a:off x="10913130" y="5579130"/>
            <a:ext cx="1236940" cy="1320800"/>
          </a:xfrm>
          <a:prstGeom prst="rtTriangle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4ADC162-2211-EDFC-48B0-51BE1DE11C96}"/>
              </a:ext>
            </a:extLst>
          </p:cNvPr>
          <p:cNvSpPr/>
          <p:nvPr/>
        </p:nvSpPr>
        <p:spPr>
          <a:xfrm rot="16200000">
            <a:off x="11257442" y="5930812"/>
            <a:ext cx="903917" cy="965200"/>
          </a:xfrm>
          <a:prstGeom prst="rtTriangle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5A6D989-AF3C-9AF8-3550-C7246DDFB262}"/>
              </a:ext>
            </a:extLst>
          </p:cNvPr>
          <p:cNvSpPr/>
          <p:nvPr/>
        </p:nvSpPr>
        <p:spPr>
          <a:xfrm rot="16200000">
            <a:off x="11572241" y="6245611"/>
            <a:ext cx="599440" cy="640080"/>
          </a:xfrm>
          <a:prstGeom prst="rtTriangle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749D6-6634-8D38-C521-2832BFB6795C}"/>
              </a:ext>
            </a:extLst>
          </p:cNvPr>
          <p:cNvSpPr txBox="1"/>
          <p:nvPr/>
        </p:nvSpPr>
        <p:spPr>
          <a:xfrm>
            <a:off x="728214" y="932144"/>
            <a:ext cx="3560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Data </a:t>
            </a:r>
            <a:r>
              <a:rPr lang="en-US" sz="40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Insight</a:t>
            </a:r>
            <a:endParaRPr lang="en-ID" sz="4000" dirty="0">
              <a:solidFill>
                <a:srgbClr val="F47B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B8D6EA-D7BA-F0AC-2CBB-E138D0CAD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40" y="1932639"/>
            <a:ext cx="4493788" cy="29927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D5FE41F-D566-A723-436F-798447FD79D8}"/>
              </a:ext>
            </a:extLst>
          </p:cNvPr>
          <p:cNvSpPr/>
          <p:nvPr/>
        </p:nvSpPr>
        <p:spPr>
          <a:xfrm rot="16200000">
            <a:off x="118210" y="3241143"/>
            <a:ext cx="1232550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367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673A6"/>
                </a:solidFill>
              </a:rPr>
              <a:t>Response</a:t>
            </a:r>
            <a:endParaRPr lang="en-ID" b="1" dirty="0">
              <a:solidFill>
                <a:srgbClr val="3673A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C1F9D2-C627-E7B9-0614-A536E63AE333}"/>
              </a:ext>
            </a:extLst>
          </p:cNvPr>
          <p:cNvSpPr/>
          <p:nvPr/>
        </p:nvSpPr>
        <p:spPr>
          <a:xfrm>
            <a:off x="1466259" y="4905096"/>
            <a:ext cx="3155349" cy="392461"/>
          </a:xfrm>
          <a:prstGeom prst="rect">
            <a:avLst/>
          </a:prstGeom>
          <a:solidFill>
            <a:schemeClr val="bg1"/>
          </a:solidFill>
          <a:ln w="28575">
            <a:solidFill>
              <a:srgbClr val="F4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47B00"/>
                </a:solidFill>
              </a:rPr>
              <a:t>Kendaraan</a:t>
            </a:r>
            <a:r>
              <a:rPr lang="en-US" b="1" dirty="0">
                <a:solidFill>
                  <a:srgbClr val="F47B00"/>
                </a:solidFill>
              </a:rPr>
              <a:t> </a:t>
            </a:r>
            <a:r>
              <a:rPr lang="en-US" b="1" dirty="0" err="1">
                <a:solidFill>
                  <a:srgbClr val="F47B00"/>
                </a:solidFill>
              </a:rPr>
              <a:t>pernah</a:t>
            </a:r>
            <a:r>
              <a:rPr lang="en-US" b="1" dirty="0">
                <a:solidFill>
                  <a:srgbClr val="F47B00"/>
                </a:solidFill>
              </a:rPr>
              <a:t> </a:t>
            </a:r>
            <a:r>
              <a:rPr lang="en-US" b="1" dirty="0" err="1">
                <a:solidFill>
                  <a:srgbClr val="F47B00"/>
                </a:solidFill>
              </a:rPr>
              <a:t>kecelakaan</a:t>
            </a:r>
            <a:endParaRPr lang="en-ID" b="1" dirty="0">
              <a:solidFill>
                <a:srgbClr val="F47B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70C41F-5E60-52C7-7BD3-A1C478933C1B}"/>
              </a:ext>
            </a:extLst>
          </p:cNvPr>
          <p:cNvSpPr/>
          <p:nvPr/>
        </p:nvSpPr>
        <p:spPr>
          <a:xfrm>
            <a:off x="2849047" y="4745471"/>
            <a:ext cx="693885" cy="102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828136-9564-CACF-541E-D2C12D07F5E8}"/>
              </a:ext>
            </a:extLst>
          </p:cNvPr>
          <p:cNvSpPr/>
          <p:nvPr/>
        </p:nvSpPr>
        <p:spPr>
          <a:xfrm>
            <a:off x="976144" y="3119545"/>
            <a:ext cx="128674" cy="532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C97587B-3A6D-3F46-AA70-F0C46D793ADF}"/>
              </a:ext>
            </a:extLst>
          </p:cNvPr>
          <p:cNvSpPr/>
          <p:nvPr/>
        </p:nvSpPr>
        <p:spPr>
          <a:xfrm>
            <a:off x="5923722" y="1759226"/>
            <a:ext cx="5303078" cy="798917"/>
          </a:xfrm>
          <a:prstGeom prst="roundRect">
            <a:avLst/>
          </a:prstGeom>
          <a:solidFill>
            <a:srgbClr val="FFD14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Pengaruh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Kendaraan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pernah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kecelakaan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terhadap</a:t>
            </a:r>
            <a:r>
              <a:rPr lang="en-US" sz="2000" b="1" dirty="0">
                <a:solidFill>
                  <a:schemeClr val="tx1"/>
                </a:solidFill>
              </a:rPr>
              <a:t> Response 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F334FF-7C4A-A22B-3D84-12089AA094AF}"/>
              </a:ext>
            </a:extLst>
          </p:cNvPr>
          <p:cNvSpPr txBox="1"/>
          <p:nvPr/>
        </p:nvSpPr>
        <p:spPr>
          <a:xfrm>
            <a:off x="5923722" y="2778757"/>
            <a:ext cx="5303078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kendaraannya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pernah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mengalami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sangat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tertarik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kontribusi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97,9 %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keseluruhan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tertarik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25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AAB74-EE33-999F-E797-C56DA84AA982}"/>
              </a:ext>
            </a:extLst>
          </p:cNvPr>
          <p:cNvSpPr txBox="1"/>
          <p:nvPr/>
        </p:nvSpPr>
        <p:spPr>
          <a:xfrm>
            <a:off x="456566" y="2459504"/>
            <a:ext cx="53644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Data Preprocessing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8FC674-9321-BE0C-8EA2-E7C91960BF1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FE08D-AF07-EE83-8481-409CB1861427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CE730-2483-B5E6-4A2C-072DF24320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7" r="22613"/>
          <a:stretch/>
        </p:blipFill>
        <p:spPr>
          <a:xfrm>
            <a:off x="6095998" y="0"/>
            <a:ext cx="609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31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7FE38-87A4-2FEB-7BC0-0AE147022339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76A2C0C-2346-3E4A-89A9-964196B7EAE9}"/>
              </a:ext>
            </a:extLst>
          </p:cNvPr>
          <p:cNvSpPr/>
          <p:nvPr/>
        </p:nvSpPr>
        <p:spPr>
          <a:xfrm rot="16200000">
            <a:off x="10913130" y="5579130"/>
            <a:ext cx="1236940" cy="1320800"/>
          </a:xfrm>
          <a:prstGeom prst="rtTriangle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4ADC162-2211-EDFC-48B0-51BE1DE11C96}"/>
              </a:ext>
            </a:extLst>
          </p:cNvPr>
          <p:cNvSpPr/>
          <p:nvPr/>
        </p:nvSpPr>
        <p:spPr>
          <a:xfrm rot="16200000">
            <a:off x="11257442" y="5930812"/>
            <a:ext cx="903917" cy="965200"/>
          </a:xfrm>
          <a:prstGeom prst="rtTriangle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5A6D989-AF3C-9AF8-3550-C7246DDFB262}"/>
              </a:ext>
            </a:extLst>
          </p:cNvPr>
          <p:cNvSpPr/>
          <p:nvPr/>
        </p:nvSpPr>
        <p:spPr>
          <a:xfrm rot="16200000">
            <a:off x="11572241" y="6245611"/>
            <a:ext cx="599440" cy="640080"/>
          </a:xfrm>
          <a:prstGeom prst="rtTriangle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749D6-6634-8D38-C521-2832BFB6795C}"/>
              </a:ext>
            </a:extLst>
          </p:cNvPr>
          <p:cNvSpPr txBox="1"/>
          <p:nvPr/>
        </p:nvSpPr>
        <p:spPr>
          <a:xfrm>
            <a:off x="728214" y="932144"/>
            <a:ext cx="47832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Data </a:t>
            </a:r>
            <a:r>
              <a:rPr lang="en-US" sz="40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Preprocessing</a:t>
            </a:r>
            <a:endParaRPr lang="en-ID" sz="4000" dirty="0">
              <a:solidFill>
                <a:srgbClr val="F47B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5BB5F6-34A0-A780-FE83-69D30D691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452" y="2084192"/>
            <a:ext cx="1290516" cy="12905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3CE58E-4360-BC7F-310B-7E8B4BCD6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05" y="2076819"/>
            <a:ext cx="1335509" cy="13355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348EAB-3559-00D4-8580-50C13E687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659" y="2080953"/>
            <a:ext cx="1335510" cy="13355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6EAFE7-8060-6B18-3A6E-6FF434C02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887" y="1985617"/>
            <a:ext cx="1548226" cy="15482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6D9BD4-FB0C-22A4-D51C-D5156DF5E2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46" y="2009924"/>
            <a:ext cx="1548226" cy="15482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6966EB9-4E1C-E5A2-B820-94EE388488EE}"/>
              </a:ext>
            </a:extLst>
          </p:cNvPr>
          <p:cNvSpPr txBox="1"/>
          <p:nvPr/>
        </p:nvSpPr>
        <p:spPr>
          <a:xfrm>
            <a:off x="808800" y="3647940"/>
            <a:ext cx="23110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Feature</a:t>
            </a:r>
            <a:r>
              <a:rPr lang="en-US" sz="2400" b="1" dirty="0">
                <a:solidFill>
                  <a:srgbClr val="3673A6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Encoding</a:t>
            </a:r>
            <a:endParaRPr lang="en-ID" sz="2400" dirty="0">
              <a:solidFill>
                <a:srgbClr val="F47B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36956E-529B-A872-DB23-EAEBFB012554}"/>
              </a:ext>
            </a:extLst>
          </p:cNvPr>
          <p:cNvSpPr txBox="1"/>
          <p:nvPr/>
        </p:nvSpPr>
        <p:spPr>
          <a:xfrm>
            <a:off x="3040346" y="3659580"/>
            <a:ext cx="23110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Feature</a:t>
            </a:r>
            <a:r>
              <a:rPr lang="en-US" sz="2400" b="1" dirty="0">
                <a:solidFill>
                  <a:srgbClr val="3673A6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Selection</a:t>
            </a:r>
            <a:endParaRPr lang="en-ID" sz="2400" dirty="0">
              <a:solidFill>
                <a:srgbClr val="F47B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163C07-2F72-1631-80A9-EB4BED61BD9B}"/>
              </a:ext>
            </a:extLst>
          </p:cNvPr>
          <p:cNvSpPr txBox="1"/>
          <p:nvPr/>
        </p:nvSpPr>
        <p:spPr>
          <a:xfrm>
            <a:off x="7756104" y="3651331"/>
            <a:ext cx="23110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Handling </a:t>
            </a:r>
            <a:r>
              <a:rPr lang="en-US" sz="24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Imbalance</a:t>
            </a:r>
            <a:endParaRPr lang="en-ID" sz="2400" dirty="0">
              <a:solidFill>
                <a:srgbClr val="F47B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7656E0-C0C4-91CD-8449-C4A0197B6039}"/>
              </a:ext>
            </a:extLst>
          </p:cNvPr>
          <p:cNvSpPr txBox="1"/>
          <p:nvPr/>
        </p:nvSpPr>
        <p:spPr>
          <a:xfrm>
            <a:off x="5355643" y="3653075"/>
            <a:ext cx="23110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Train </a:t>
            </a:r>
          </a:p>
          <a:p>
            <a:r>
              <a:rPr lang="en-US" sz="24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Test Split</a:t>
            </a:r>
            <a:endParaRPr lang="en-ID" sz="2400" dirty="0">
              <a:solidFill>
                <a:srgbClr val="F47B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161022-EF7D-3BED-8B66-E1F20B56A8AD}"/>
              </a:ext>
            </a:extLst>
          </p:cNvPr>
          <p:cNvSpPr txBox="1"/>
          <p:nvPr/>
        </p:nvSpPr>
        <p:spPr>
          <a:xfrm>
            <a:off x="9966452" y="3647938"/>
            <a:ext cx="23110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Feature </a:t>
            </a:r>
            <a:r>
              <a:rPr lang="en-US" sz="24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Scaling</a:t>
            </a:r>
            <a:endParaRPr lang="en-ID" sz="2400" dirty="0">
              <a:solidFill>
                <a:srgbClr val="F47B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DFE7B6-4BAC-396B-FE11-D68BDD342DFC}"/>
              </a:ext>
            </a:extLst>
          </p:cNvPr>
          <p:cNvSpPr txBox="1"/>
          <p:nvPr/>
        </p:nvSpPr>
        <p:spPr>
          <a:xfrm>
            <a:off x="930005" y="4462001"/>
            <a:ext cx="132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Label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Hot Encoding</a:t>
            </a:r>
            <a:endParaRPr lang="en-ID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40C1B4-A992-E6D5-1D08-9FF00557D6A4}"/>
              </a:ext>
            </a:extLst>
          </p:cNvPr>
          <p:cNvSpPr txBox="1"/>
          <p:nvPr/>
        </p:nvSpPr>
        <p:spPr>
          <a:xfrm>
            <a:off x="3049372" y="4461168"/>
            <a:ext cx="132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</a:t>
            </a:r>
            <a:r>
              <a:rPr lang="en-US" dirty="0" err="1"/>
              <a:t>kolom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58513B-06F4-BA6F-AFC9-C8DE4A6F4B92}"/>
              </a:ext>
            </a:extLst>
          </p:cNvPr>
          <p:cNvSpPr txBox="1"/>
          <p:nvPr/>
        </p:nvSpPr>
        <p:spPr>
          <a:xfrm>
            <a:off x="5417371" y="4457728"/>
            <a:ext cx="132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set 70 %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set 30 %</a:t>
            </a:r>
            <a:endParaRPr lang="en-ID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278FAA-CF0E-C050-38EB-291A7BCC5203}"/>
              </a:ext>
            </a:extLst>
          </p:cNvPr>
          <p:cNvSpPr txBox="1"/>
          <p:nvPr/>
        </p:nvSpPr>
        <p:spPr>
          <a:xfrm>
            <a:off x="7583311" y="4532530"/>
            <a:ext cx="194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Undersampling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34F5DA-B2CB-EF6C-8A63-3C916EF8BCE1}"/>
              </a:ext>
            </a:extLst>
          </p:cNvPr>
          <p:cNvSpPr txBox="1"/>
          <p:nvPr/>
        </p:nvSpPr>
        <p:spPr>
          <a:xfrm>
            <a:off x="9732335" y="4516832"/>
            <a:ext cx="213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Standarization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847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AAB74-EE33-999F-E797-C56DA84AA982}"/>
              </a:ext>
            </a:extLst>
          </p:cNvPr>
          <p:cNvSpPr txBox="1"/>
          <p:nvPr/>
        </p:nvSpPr>
        <p:spPr>
          <a:xfrm>
            <a:off x="444040" y="2921168"/>
            <a:ext cx="53644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Modeling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8FC674-9321-BE0C-8EA2-E7C91960BF1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FE08D-AF07-EE83-8481-409CB1861427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6B3E9-D79C-0572-251D-04C881EF47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r="25000"/>
          <a:stretch/>
        </p:blipFill>
        <p:spPr>
          <a:xfrm>
            <a:off x="6095998" y="0"/>
            <a:ext cx="609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87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7FE38-87A4-2FEB-7BC0-0AE147022339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76A2C0C-2346-3E4A-89A9-964196B7EAE9}"/>
              </a:ext>
            </a:extLst>
          </p:cNvPr>
          <p:cNvSpPr/>
          <p:nvPr/>
        </p:nvSpPr>
        <p:spPr>
          <a:xfrm rot="16200000">
            <a:off x="10913130" y="5579130"/>
            <a:ext cx="1236940" cy="1320800"/>
          </a:xfrm>
          <a:prstGeom prst="rtTriangle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4ADC162-2211-EDFC-48B0-51BE1DE11C96}"/>
              </a:ext>
            </a:extLst>
          </p:cNvPr>
          <p:cNvSpPr/>
          <p:nvPr/>
        </p:nvSpPr>
        <p:spPr>
          <a:xfrm rot="16200000">
            <a:off x="11257442" y="5930812"/>
            <a:ext cx="903917" cy="965200"/>
          </a:xfrm>
          <a:prstGeom prst="rtTriangle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5A6D989-AF3C-9AF8-3550-C7246DDFB262}"/>
              </a:ext>
            </a:extLst>
          </p:cNvPr>
          <p:cNvSpPr/>
          <p:nvPr/>
        </p:nvSpPr>
        <p:spPr>
          <a:xfrm rot="16200000">
            <a:off x="11572241" y="6245611"/>
            <a:ext cx="599440" cy="640080"/>
          </a:xfrm>
          <a:prstGeom prst="rtTriangle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749D6-6634-8D38-C521-2832BFB6795C}"/>
              </a:ext>
            </a:extLst>
          </p:cNvPr>
          <p:cNvSpPr txBox="1"/>
          <p:nvPr/>
        </p:nvSpPr>
        <p:spPr>
          <a:xfrm>
            <a:off x="728214" y="932144"/>
            <a:ext cx="47832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Model </a:t>
            </a:r>
            <a:r>
              <a:rPr lang="en-US" sz="4000" b="1" dirty="0">
                <a:solidFill>
                  <a:srgbClr val="3673A6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Result</a:t>
            </a:r>
            <a:endParaRPr lang="en-ID" sz="4000" dirty="0">
              <a:solidFill>
                <a:srgbClr val="3673A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96E4F1-8A99-E768-5799-9E2DE43E0E44}"/>
              </a:ext>
            </a:extLst>
          </p:cNvPr>
          <p:cNvSpPr/>
          <p:nvPr/>
        </p:nvSpPr>
        <p:spPr>
          <a:xfrm>
            <a:off x="728214" y="1885416"/>
            <a:ext cx="1728592" cy="501041"/>
          </a:xfrm>
          <a:prstGeom prst="rect">
            <a:avLst/>
          </a:prstGeom>
          <a:solidFill>
            <a:srgbClr val="FFD1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ID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C4C7C9-43F9-0F0A-FA9E-9A4838CFE657}"/>
              </a:ext>
            </a:extLst>
          </p:cNvPr>
          <p:cNvSpPr/>
          <p:nvPr/>
        </p:nvSpPr>
        <p:spPr>
          <a:xfrm>
            <a:off x="2456806" y="1885416"/>
            <a:ext cx="1728592" cy="501041"/>
          </a:xfrm>
          <a:prstGeom prst="rect">
            <a:avLst/>
          </a:prstGeom>
          <a:solidFill>
            <a:srgbClr val="F47B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endParaRPr lang="en-ID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59D789-2931-A50C-99BB-CCFBCAAE24F8}"/>
              </a:ext>
            </a:extLst>
          </p:cNvPr>
          <p:cNvSpPr/>
          <p:nvPr/>
        </p:nvSpPr>
        <p:spPr>
          <a:xfrm>
            <a:off x="5913990" y="1885416"/>
            <a:ext cx="1728592" cy="501041"/>
          </a:xfrm>
          <a:prstGeom prst="rect">
            <a:avLst/>
          </a:prstGeom>
          <a:solidFill>
            <a:srgbClr val="F47B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ROC-AUC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5C7C49-3810-516A-4CE2-60265DA1531C}"/>
              </a:ext>
            </a:extLst>
          </p:cNvPr>
          <p:cNvSpPr/>
          <p:nvPr/>
        </p:nvSpPr>
        <p:spPr>
          <a:xfrm>
            <a:off x="7642582" y="1885416"/>
            <a:ext cx="1728592" cy="501041"/>
          </a:xfrm>
          <a:prstGeom prst="rect">
            <a:avLst/>
          </a:prstGeom>
          <a:solidFill>
            <a:srgbClr val="F47B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AUC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87CEE3-7DD8-E650-93CE-416527E70A59}"/>
              </a:ext>
            </a:extLst>
          </p:cNvPr>
          <p:cNvSpPr/>
          <p:nvPr/>
        </p:nvSpPr>
        <p:spPr>
          <a:xfrm>
            <a:off x="728214" y="2389131"/>
            <a:ext cx="1728592" cy="4884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RandomForest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0C40C2-F3D0-9B5E-FFC3-F800C6A8A92B}"/>
              </a:ext>
            </a:extLst>
          </p:cNvPr>
          <p:cNvSpPr/>
          <p:nvPr/>
        </p:nvSpPr>
        <p:spPr>
          <a:xfrm>
            <a:off x="2456806" y="2380668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0.78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29DB0C-ECF0-708B-2C2C-836E6F074735}"/>
              </a:ext>
            </a:extLst>
          </p:cNvPr>
          <p:cNvSpPr/>
          <p:nvPr/>
        </p:nvSpPr>
        <p:spPr>
          <a:xfrm>
            <a:off x="2456806" y="2877649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0.78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7640CE-D0D5-AB7F-BCEA-09A349FCB0EC}"/>
              </a:ext>
            </a:extLst>
          </p:cNvPr>
          <p:cNvSpPr/>
          <p:nvPr/>
        </p:nvSpPr>
        <p:spPr>
          <a:xfrm>
            <a:off x="2456806" y="3352370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0.79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1E8702-7DAC-2637-A452-CE8D24430524}"/>
              </a:ext>
            </a:extLst>
          </p:cNvPr>
          <p:cNvSpPr/>
          <p:nvPr/>
        </p:nvSpPr>
        <p:spPr>
          <a:xfrm>
            <a:off x="4185398" y="2381852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0.80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CD116C-FA7A-B31E-C305-0681ACB9ACAE}"/>
              </a:ext>
            </a:extLst>
          </p:cNvPr>
          <p:cNvSpPr/>
          <p:nvPr/>
        </p:nvSpPr>
        <p:spPr>
          <a:xfrm>
            <a:off x="4185398" y="2871050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0.81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08E6B3-731A-AAAF-2E8F-4CCE1B65DCE5}"/>
              </a:ext>
            </a:extLst>
          </p:cNvPr>
          <p:cNvSpPr/>
          <p:nvPr/>
        </p:nvSpPr>
        <p:spPr>
          <a:xfrm>
            <a:off x="4185398" y="3349173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0.81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A79002-1FF2-8592-988F-68105DC22298}"/>
              </a:ext>
            </a:extLst>
          </p:cNvPr>
          <p:cNvSpPr/>
          <p:nvPr/>
        </p:nvSpPr>
        <p:spPr>
          <a:xfrm>
            <a:off x="5913990" y="2381852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0.78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0528F1-EB43-DE2F-E077-8AE6ED99DDB7}"/>
              </a:ext>
            </a:extLst>
          </p:cNvPr>
          <p:cNvSpPr/>
          <p:nvPr/>
        </p:nvSpPr>
        <p:spPr>
          <a:xfrm>
            <a:off x="5913990" y="2871050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0.78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57FE40-DEF0-3BA5-C942-47111DEF5423}"/>
              </a:ext>
            </a:extLst>
          </p:cNvPr>
          <p:cNvSpPr/>
          <p:nvPr/>
        </p:nvSpPr>
        <p:spPr>
          <a:xfrm>
            <a:off x="5913990" y="3349173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0.79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6F0B1E-C18C-713E-493E-374B201A7F8F}"/>
              </a:ext>
            </a:extLst>
          </p:cNvPr>
          <p:cNvSpPr/>
          <p:nvPr/>
        </p:nvSpPr>
        <p:spPr>
          <a:xfrm>
            <a:off x="7642582" y="2381852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0.83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117942-F145-42CF-29A3-58FB07B408E0}"/>
              </a:ext>
            </a:extLst>
          </p:cNvPr>
          <p:cNvSpPr/>
          <p:nvPr/>
        </p:nvSpPr>
        <p:spPr>
          <a:xfrm>
            <a:off x="7642582" y="2871050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0.84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80AA90-0682-4443-5928-D7DB59113D22}"/>
              </a:ext>
            </a:extLst>
          </p:cNvPr>
          <p:cNvSpPr/>
          <p:nvPr/>
        </p:nvSpPr>
        <p:spPr>
          <a:xfrm>
            <a:off x="7642582" y="3349173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0.84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E6F4B1-2771-9E44-0EB4-AD0C30ECFCCE}"/>
              </a:ext>
            </a:extLst>
          </p:cNvPr>
          <p:cNvSpPr/>
          <p:nvPr/>
        </p:nvSpPr>
        <p:spPr>
          <a:xfrm>
            <a:off x="4180163" y="1888259"/>
            <a:ext cx="1728592" cy="501041"/>
          </a:xfrm>
          <a:prstGeom prst="rect">
            <a:avLst/>
          </a:prstGeom>
          <a:solidFill>
            <a:srgbClr val="F47B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 Score</a:t>
            </a:r>
            <a:endParaRPr lang="en-ID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9999A0-B0CB-A18D-B341-55B74B08D8E8}"/>
              </a:ext>
            </a:extLst>
          </p:cNvPr>
          <p:cNvSpPr/>
          <p:nvPr/>
        </p:nvSpPr>
        <p:spPr>
          <a:xfrm>
            <a:off x="728214" y="2876656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XGBoost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8B9423-88B4-24E7-615C-372D8D7551EF}"/>
              </a:ext>
            </a:extLst>
          </p:cNvPr>
          <p:cNvSpPr/>
          <p:nvPr/>
        </p:nvSpPr>
        <p:spPr>
          <a:xfrm>
            <a:off x="728214" y="3352425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LightGBM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6246FF3-D9F6-18BF-6C2F-81542C13FBA5}"/>
              </a:ext>
            </a:extLst>
          </p:cNvPr>
          <p:cNvSpPr/>
          <p:nvPr/>
        </p:nvSpPr>
        <p:spPr>
          <a:xfrm>
            <a:off x="1589314" y="4483109"/>
            <a:ext cx="7639845" cy="147834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Terlihat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dari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evaluasi</a:t>
            </a:r>
            <a:r>
              <a:rPr lang="en-US" sz="2000" dirty="0">
                <a:solidFill>
                  <a:schemeClr val="tx1"/>
                </a:solidFill>
              </a:rPr>
              <a:t> model </a:t>
            </a:r>
            <a:r>
              <a:rPr lang="en-US" sz="2000" dirty="0" err="1">
                <a:solidFill>
                  <a:schemeClr val="tx1"/>
                </a:solidFill>
              </a:rPr>
              <a:t>diatas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semua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algoritma</a:t>
            </a:r>
            <a:r>
              <a:rPr lang="en-US" sz="2000" dirty="0">
                <a:solidFill>
                  <a:schemeClr val="tx1"/>
                </a:solidFill>
              </a:rPr>
              <a:t> model </a:t>
            </a:r>
            <a:r>
              <a:rPr lang="en-US" sz="2000" dirty="0" err="1">
                <a:solidFill>
                  <a:schemeClr val="tx1"/>
                </a:solidFill>
              </a:rPr>
              <a:t>hampir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memiliki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skor</a:t>
            </a:r>
            <a:r>
              <a:rPr lang="en-US" sz="2000" dirty="0">
                <a:solidFill>
                  <a:schemeClr val="tx1"/>
                </a:solidFill>
              </a:rPr>
              <a:t> yang </a:t>
            </a:r>
            <a:r>
              <a:rPr lang="en-US" sz="2000" dirty="0" err="1">
                <a:solidFill>
                  <a:schemeClr val="tx1"/>
                </a:solidFill>
              </a:rPr>
              <a:t>sama</a:t>
            </a:r>
            <a:r>
              <a:rPr lang="en-US" sz="2000" dirty="0">
                <a:solidFill>
                  <a:schemeClr val="tx1"/>
                </a:solidFill>
              </a:rPr>
              <a:t>. Kita </a:t>
            </a:r>
            <a:r>
              <a:rPr lang="en-US" sz="2000" dirty="0" err="1">
                <a:solidFill>
                  <a:schemeClr val="tx1"/>
                </a:solidFill>
              </a:rPr>
              <a:t>akan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melakukan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Hyperparameter tuning </a:t>
            </a:r>
            <a:r>
              <a:rPr lang="en-US" sz="2000" dirty="0" err="1">
                <a:solidFill>
                  <a:schemeClr val="tx1"/>
                </a:solidFill>
              </a:rPr>
              <a:t>untuk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semua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algoritma</a:t>
            </a:r>
            <a:r>
              <a:rPr lang="en-US" sz="2000" dirty="0">
                <a:solidFill>
                  <a:schemeClr val="tx1"/>
                </a:solidFill>
              </a:rPr>
              <a:t> model </a:t>
            </a:r>
            <a:r>
              <a:rPr lang="en-US" sz="2000" dirty="0" err="1">
                <a:solidFill>
                  <a:schemeClr val="tx1"/>
                </a:solidFill>
              </a:rPr>
              <a:t>tersebut</a:t>
            </a:r>
            <a:r>
              <a:rPr lang="en-US" sz="2000" dirty="0">
                <a:solidFill>
                  <a:schemeClr val="tx1"/>
                </a:solidFill>
              </a:rPr>
              <a:t> dan </a:t>
            </a:r>
            <a:r>
              <a:rPr lang="en-US" sz="2000" dirty="0" err="1">
                <a:solidFill>
                  <a:schemeClr val="tx1"/>
                </a:solidFill>
              </a:rPr>
              <a:t>melihat</a:t>
            </a:r>
            <a:r>
              <a:rPr lang="en-US" sz="2000" dirty="0">
                <a:solidFill>
                  <a:schemeClr val="tx1"/>
                </a:solidFill>
              </a:rPr>
              <a:t> mana </a:t>
            </a:r>
            <a:r>
              <a:rPr lang="en-US" sz="2000" dirty="0" err="1">
                <a:solidFill>
                  <a:schemeClr val="tx1"/>
                </a:solidFill>
              </a:rPr>
              <a:t>dari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ketiga</a:t>
            </a:r>
            <a:r>
              <a:rPr lang="en-US" sz="2000" dirty="0">
                <a:solidFill>
                  <a:schemeClr val="tx1"/>
                </a:solidFill>
              </a:rPr>
              <a:t> model </a:t>
            </a:r>
            <a:r>
              <a:rPr lang="en-US" sz="2000" dirty="0" err="1">
                <a:solidFill>
                  <a:schemeClr val="tx1"/>
                </a:solidFill>
              </a:rPr>
              <a:t>diatas</a:t>
            </a:r>
            <a:r>
              <a:rPr lang="en-US" sz="2000" dirty="0">
                <a:solidFill>
                  <a:schemeClr val="tx1"/>
                </a:solidFill>
              </a:rPr>
              <a:t> yang </a:t>
            </a:r>
            <a:r>
              <a:rPr lang="en-US" sz="2000" dirty="0" err="1">
                <a:solidFill>
                  <a:schemeClr val="tx1"/>
                </a:solidFill>
              </a:rPr>
              <a:t>mendapatkan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hasil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terbaik</a:t>
            </a:r>
            <a:endParaRPr lang="en-ID" sz="2000" dirty="0">
              <a:solidFill>
                <a:schemeClr val="tx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0E6AC97-37C1-D3B8-C16E-356D95FE760A}"/>
              </a:ext>
            </a:extLst>
          </p:cNvPr>
          <p:cNvSpPr/>
          <p:nvPr/>
        </p:nvSpPr>
        <p:spPr>
          <a:xfrm>
            <a:off x="4845807" y="4005943"/>
            <a:ext cx="397303" cy="33232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047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7FE38-87A4-2FEB-7BC0-0AE147022339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037FA-B4BC-7F90-D317-6ED7505FB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72" y="1856852"/>
            <a:ext cx="2520564" cy="15881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38F158-2BAA-B6B4-DA87-7B50CD81C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22" y="1532057"/>
            <a:ext cx="2149473" cy="1903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EA9678-EA09-7D64-A565-8C6F2CDD6238}"/>
              </a:ext>
            </a:extLst>
          </p:cNvPr>
          <p:cNvSpPr txBox="1"/>
          <p:nvPr/>
        </p:nvSpPr>
        <p:spPr>
          <a:xfrm>
            <a:off x="2336800" y="3838377"/>
            <a:ext cx="741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Tim Data Scientist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bekerja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Asuransi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PT.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Paradential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Life Assurance 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45F2A16F-A777-6CD2-21E7-AC83C5A02F13}"/>
              </a:ext>
            </a:extLst>
          </p:cNvPr>
          <p:cNvSpPr/>
          <p:nvPr/>
        </p:nvSpPr>
        <p:spPr>
          <a:xfrm rot="16200000">
            <a:off x="10913130" y="5579130"/>
            <a:ext cx="1236940" cy="1320800"/>
          </a:xfrm>
          <a:prstGeom prst="rtTriangle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40B00ACA-7D72-C277-B7E6-E3C1AC00F559}"/>
              </a:ext>
            </a:extLst>
          </p:cNvPr>
          <p:cNvSpPr/>
          <p:nvPr/>
        </p:nvSpPr>
        <p:spPr>
          <a:xfrm rot="16200000">
            <a:off x="11257442" y="5930812"/>
            <a:ext cx="903917" cy="965200"/>
          </a:xfrm>
          <a:prstGeom prst="rtTriangle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B3B46011-FAD5-E3AC-1E0D-678C98BB23AA}"/>
              </a:ext>
            </a:extLst>
          </p:cNvPr>
          <p:cNvSpPr/>
          <p:nvPr/>
        </p:nvSpPr>
        <p:spPr>
          <a:xfrm rot="16200000">
            <a:off x="11572241" y="6245611"/>
            <a:ext cx="599440" cy="640080"/>
          </a:xfrm>
          <a:prstGeom prst="rtTriangle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6371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7FE38-87A4-2FEB-7BC0-0AE147022339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76A2C0C-2346-3E4A-89A9-964196B7EAE9}"/>
              </a:ext>
            </a:extLst>
          </p:cNvPr>
          <p:cNvSpPr/>
          <p:nvPr/>
        </p:nvSpPr>
        <p:spPr>
          <a:xfrm rot="16200000">
            <a:off x="10913130" y="5579130"/>
            <a:ext cx="1236940" cy="1320800"/>
          </a:xfrm>
          <a:prstGeom prst="rtTriangle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4ADC162-2211-EDFC-48B0-51BE1DE11C96}"/>
              </a:ext>
            </a:extLst>
          </p:cNvPr>
          <p:cNvSpPr/>
          <p:nvPr/>
        </p:nvSpPr>
        <p:spPr>
          <a:xfrm rot="16200000">
            <a:off x="11257442" y="5930812"/>
            <a:ext cx="903917" cy="965200"/>
          </a:xfrm>
          <a:prstGeom prst="rtTriangle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5A6D989-AF3C-9AF8-3550-C7246DDFB262}"/>
              </a:ext>
            </a:extLst>
          </p:cNvPr>
          <p:cNvSpPr/>
          <p:nvPr/>
        </p:nvSpPr>
        <p:spPr>
          <a:xfrm rot="16200000">
            <a:off x="11572241" y="6245611"/>
            <a:ext cx="599440" cy="640080"/>
          </a:xfrm>
          <a:prstGeom prst="rtTriangle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749D6-6634-8D38-C521-2832BFB6795C}"/>
              </a:ext>
            </a:extLst>
          </p:cNvPr>
          <p:cNvSpPr txBox="1"/>
          <p:nvPr/>
        </p:nvSpPr>
        <p:spPr>
          <a:xfrm>
            <a:off x="728214" y="932144"/>
            <a:ext cx="47832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Model </a:t>
            </a:r>
            <a:r>
              <a:rPr lang="en-US" sz="4000" b="1" dirty="0">
                <a:solidFill>
                  <a:srgbClr val="3673A6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Result</a:t>
            </a:r>
            <a:endParaRPr lang="en-ID" sz="4000" dirty="0">
              <a:solidFill>
                <a:srgbClr val="3673A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D48A7E-D249-CA73-7713-1EE71E370DBA}"/>
              </a:ext>
            </a:extLst>
          </p:cNvPr>
          <p:cNvSpPr txBox="1"/>
          <p:nvPr/>
        </p:nvSpPr>
        <p:spPr>
          <a:xfrm>
            <a:off x="2240318" y="1785273"/>
            <a:ext cx="60255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Hyperparameters Tuning –</a:t>
            </a:r>
            <a:r>
              <a:rPr lang="en-US" sz="20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 Randomized Search CV</a:t>
            </a:r>
            <a:endParaRPr lang="en-ID" sz="2000" dirty="0">
              <a:solidFill>
                <a:srgbClr val="F47B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3B45875-08BC-5C5B-B491-BC5DB77E09C6}"/>
              </a:ext>
            </a:extLst>
          </p:cNvPr>
          <p:cNvSpPr/>
          <p:nvPr/>
        </p:nvSpPr>
        <p:spPr>
          <a:xfrm>
            <a:off x="2446421" y="4663959"/>
            <a:ext cx="6497053" cy="145476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Setelah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melakukan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F47B00"/>
                </a:solidFill>
              </a:rPr>
              <a:t>hyperparameter tuning</a:t>
            </a:r>
            <a:r>
              <a:rPr lang="en-US" sz="2000" dirty="0">
                <a:solidFill>
                  <a:schemeClr val="tx1"/>
                </a:solidFill>
              </a:rPr>
              <a:t>, model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skor</a:t>
            </a:r>
            <a:r>
              <a:rPr lang="en-US" sz="2000" dirty="0">
                <a:solidFill>
                  <a:schemeClr val="tx1"/>
                </a:solidFill>
              </a:rPr>
              <a:t> yang paling </a:t>
            </a:r>
            <a:r>
              <a:rPr lang="en-US" sz="2000" dirty="0" err="1">
                <a:solidFill>
                  <a:schemeClr val="tx1"/>
                </a:solidFill>
              </a:rPr>
              <a:t>bagus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adalah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XGBoost</a:t>
            </a:r>
            <a:r>
              <a:rPr lang="en-US" sz="2000" b="1" dirty="0">
                <a:solidFill>
                  <a:schemeClr val="tx1"/>
                </a:solidFill>
              </a:rPr>
              <a:t> Classifier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nilai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F1 Score  82 %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70ED8A-0E24-F56B-A5FE-88A3F9F3DC7A}"/>
              </a:ext>
            </a:extLst>
          </p:cNvPr>
          <p:cNvSpPr/>
          <p:nvPr/>
        </p:nvSpPr>
        <p:spPr>
          <a:xfrm>
            <a:off x="728214" y="2342616"/>
            <a:ext cx="1728592" cy="501041"/>
          </a:xfrm>
          <a:prstGeom prst="rect">
            <a:avLst/>
          </a:prstGeom>
          <a:solidFill>
            <a:srgbClr val="FFD1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ID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84052C-096F-6F71-FAC6-F5DD0F3762FB}"/>
              </a:ext>
            </a:extLst>
          </p:cNvPr>
          <p:cNvSpPr/>
          <p:nvPr/>
        </p:nvSpPr>
        <p:spPr>
          <a:xfrm>
            <a:off x="2456806" y="2342616"/>
            <a:ext cx="1728592" cy="501041"/>
          </a:xfrm>
          <a:prstGeom prst="rect">
            <a:avLst/>
          </a:prstGeom>
          <a:solidFill>
            <a:srgbClr val="F47B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endParaRPr lang="en-ID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40EF8F-BC69-314A-826E-349A0514B4DC}"/>
              </a:ext>
            </a:extLst>
          </p:cNvPr>
          <p:cNvSpPr/>
          <p:nvPr/>
        </p:nvSpPr>
        <p:spPr>
          <a:xfrm>
            <a:off x="5913990" y="2342616"/>
            <a:ext cx="1728592" cy="501041"/>
          </a:xfrm>
          <a:prstGeom prst="rect">
            <a:avLst/>
          </a:prstGeom>
          <a:solidFill>
            <a:srgbClr val="F47B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ROC-AUC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1CCFF0-5D51-49D0-C95D-BE33103002C0}"/>
              </a:ext>
            </a:extLst>
          </p:cNvPr>
          <p:cNvSpPr/>
          <p:nvPr/>
        </p:nvSpPr>
        <p:spPr>
          <a:xfrm>
            <a:off x="7642582" y="2342616"/>
            <a:ext cx="1728592" cy="501041"/>
          </a:xfrm>
          <a:prstGeom prst="rect">
            <a:avLst/>
          </a:prstGeom>
          <a:solidFill>
            <a:srgbClr val="F47B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AUC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88272A5-4D4F-6106-52ED-46F3174BEFF9}"/>
              </a:ext>
            </a:extLst>
          </p:cNvPr>
          <p:cNvSpPr/>
          <p:nvPr/>
        </p:nvSpPr>
        <p:spPr>
          <a:xfrm>
            <a:off x="728214" y="2846331"/>
            <a:ext cx="1728592" cy="4884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RandomForest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5E758A-6AE3-C25D-9F0F-E63616B7A7C9}"/>
              </a:ext>
            </a:extLst>
          </p:cNvPr>
          <p:cNvSpPr/>
          <p:nvPr/>
        </p:nvSpPr>
        <p:spPr>
          <a:xfrm>
            <a:off x="2456806" y="2837868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0.79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DFD7029-2442-56AA-01F3-3230023ABC98}"/>
              </a:ext>
            </a:extLst>
          </p:cNvPr>
          <p:cNvSpPr/>
          <p:nvPr/>
        </p:nvSpPr>
        <p:spPr>
          <a:xfrm>
            <a:off x="2456806" y="3334849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0.79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4EB228A-3B10-BCB4-EEF0-5E9822828D16}"/>
              </a:ext>
            </a:extLst>
          </p:cNvPr>
          <p:cNvSpPr/>
          <p:nvPr/>
        </p:nvSpPr>
        <p:spPr>
          <a:xfrm>
            <a:off x="2456806" y="3809570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0.79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CDA1B47-0F4B-3C15-CB3F-83E5DCEF3569}"/>
              </a:ext>
            </a:extLst>
          </p:cNvPr>
          <p:cNvSpPr/>
          <p:nvPr/>
        </p:nvSpPr>
        <p:spPr>
          <a:xfrm>
            <a:off x="4185398" y="2839052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0.81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435D9F6-6A50-162F-4FC8-18E8CBD1CE03}"/>
              </a:ext>
            </a:extLst>
          </p:cNvPr>
          <p:cNvSpPr/>
          <p:nvPr/>
        </p:nvSpPr>
        <p:spPr>
          <a:xfrm>
            <a:off x="4185398" y="3328250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0.82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2E71CA6-DC3C-9132-FBBE-E808B0C7ACDD}"/>
              </a:ext>
            </a:extLst>
          </p:cNvPr>
          <p:cNvSpPr/>
          <p:nvPr/>
        </p:nvSpPr>
        <p:spPr>
          <a:xfrm>
            <a:off x="4185398" y="3806373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0.81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D50EC4-FEAE-5280-A6E9-316C8F94E573}"/>
              </a:ext>
            </a:extLst>
          </p:cNvPr>
          <p:cNvSpPr/>
          <p:nvPr/>
        </p:nvSpPr>
        <p:spPr>
          <a:xfrm>
            <a:off x="5913990" y="2839052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0.79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98C172-D988-3ABE-A305-277A53AF1AA7}"/>
              </a:ext>
            </a:extLst>
          </p:cNvPr>
          <p:cNvSpPr/>
          <p:nvPr/>
        </p:nvSpPr>
        <p:spPr>
          <a:xfrm>
            <a:off x="5913990" y="3328250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0.79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F997DB0-BF44-3024-1FEC-72107BE41B44}"/>
              </a:ext>
            </a:extLst>
          </p:cNvPr>
          <p:cNvSpPr/>
          <p:nvPr/>
        </p:nvSpPr>
        <p:spPr>
          <a:xfrm>
            <a:off x="5913990" y="3806373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0.79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E7CF78-0490-6429-88BE-709962E07431}"/>
              </a:ext>
            </a:extLst>
          </p:cNvPr>
          <p:cNvSpPr/>
          <p:nvPr/>
        </p:nvSpPr>
        <p:spPr>
          <a:xfrm>
            <a:off x="7642582" y="2839052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0.84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0026F2-D1E8-8FA8-9C04-64287055BD95}"/>
              </a:ext>
            </a:extLst>
          </p:cNvPr>
          <p:cNvSpPr/>
          <p:nvPr/>
        </p:nvSpPr>
        <p:spPr>
          <a:xfrm>
            <a:off x="7642582" y="3328250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0.85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C7C525D-FBEC-9F0F-7683-8914F52EA766}"/>
              </a:ext>
            </a:extLst>
          </p:cNvPr>
          <p:cNvSpPr/>
          <p:nvPr/>
        </p:nvSpPr>
        <p:spPr>
          <a:xfrm>
            <a:off x="7642582" y="3806373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0.84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4FF94E0-C3C9-1A37-2EBE-0B1A4B447854}"/>
              </a:ext>
            </a:extLst>
          </p:cNvPr>
          <p:cNvSpPr/>
          <p:nvPr/>
        </p:nvSpPr>
        <p:spPr>
          <a:xfrm>
            <a:off x="4180163" y="2345459"/>
            <a:ext cx="1728592" cy="501041"/>
          </a:xfrm>
          <a:prstGeom prst="rect">
            <a:avLst/>
          </a:prstGeom>
          <a:solidFill>
            <a:srgbClr val="F47B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 Score</a:t>
            </a:r>
            <a:endParaRPr lang="en-ID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D601A8-5D98-DAAA-81C9-AC955CF86730}"/>
              </a:ext>
            </a:extLst>
          </p:cNvPr>
          <p:cNvSpPr/>
          <p:nvPr/>
        </p:nvSpPr>
        <p:spPr>
          <a:xfrm>
            <a:off x="728214" y="3333856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XGBoost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9042FD1-C1CE-33D3-1C42-78383514128B}"/>
              </a:ext>
            </a:extLst>
          </p:cNvPr>
          <p:cNvSpPr/>
          <p:nvPr/>
        </p:nvSpPr>
        <p:spPr>
          <a:xfrm>
            <a:off x="728214" y="3809625"/>
            <a:ext cx="1728592" cy="50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LightGBM</a:t>
            </a:r>
            <a:endParaRPr lang="en-ID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610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AAB74-EE33-999F-E797-C56DA84AA982}"/>
              </a:ext>
            </a:extLst>
          </p:cNvPr>
          <p:cNvSpPr txBox="1"/>
          <p:nvPr/>
        </p:nvSpPr>
        <p:spPr>
          <a:xfrm>
            <a:off x="388547" y="2657507"/>
            <a:ext cx="6345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Business</a:t>
            </a:r>
          </a:p>
          <a:p>
            <a:r>
              <a:rPr lang="en-US" sz="54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Recommendation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8FC674-9321-BE0C-8EA2-E7C91960BF1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FE08D-AF07-EE83-8481-409CB1861427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0247AC-9929-ABE3-BD6C-DC705C0DF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13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7FE38-87A4-2FEB-7BC0-0AE147022339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76A2C0C-2346-3E4A-89A9-964196B7EAE9}"/>
              </a:ext>
            </a:extLst>
          </p:cNvPr>
          <p:cNvSpPr/>
          <p:nvPr/>
        </p:nvSpPr>
        <p:spPr>
          <a:xfrm rot="16200000">
            <a:off x="10913130" y="5579130"/>
            <a:ext cx="1236940" cy="1320800"/>
          </a:xfrm>
          <a:prstGeom prst="rtTriangle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4ADC162-2211-EDFC-48B0-51BE1DE11C96}"/>
              </a:ext>
            </a:extLst>
          </p:cNvPr>
          <p:cNvSpPr/>
          <p:nvPr/>
        </p:nvSpPr>
        <p:spPr>
          <a:xfrm rot="16200000">
            <a:off x="11257442" y="5930812"/>
            <a:ext cx="903917" cy="965200"/>
          </a:xfrm>
          <a:prstGeom prst="rtTriangle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5A6D989-AF3C-9AF8-3550-C7246DDFB262}"/>
              </a:ext>
            </a:extLst>
          </p:cNvPr>
          <p:cNvSpPr/>
          <p:nvPr/>
        </p:nvSpPr>
        <p:spPr>
          <a:xfrm rot="16200000">
            <a:off x="11572241" y="6245611"/>
            <a:ext cx="599440" cy="640080"/>
          </a:xfrm>
          <a:prstGeom prst="rtTriangle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749D6-6634-8D38-C521-2832BFB6795C}"/>
              </a:ext>
            </a:extLst>
          </p:cNvPr>
          <p:cNvSpPr txBox="1"/>
          <p:nvPr/>
        </p:nvSpPr>
        <p:spPr>
          <a:xfrm>
            <a:off x="728214" y="932144"/>
            <a:ext cx="47832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Feature </a:t>
            </a:r>
            <a:r>
              <a:rPr lang="en-US" sz="4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Importance</a:t>
            </a:r>
            <a:endParaRPr lang="en-ID" sz="4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11685-ABE4-BC86-5B5F-F5ECA532D7B1}"/>
              </a:ext>
            </a:extLst>
          </p:cNvPr>
          <p:cNvSpPr/>
          <p:nvPr/>
        </p:nvSpPr>
        <p:spPr>
          <a:xfrm>
            <a:off x="2481943" y="2209800"/>
            <a:ext cx="4865914" cy="307777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FB58B5-F525-A5B9-DA48-1834D799097B}"/>
              </a:ext>
            </a:extLst>
          </p:cNvPr>
          <p:cNvSpPr/>
          <p:nvPr/>
        </p:nvSpPr>
        <p:spPr>
          <a:xfrm>
            <a:off x="2464332" y="2676649"/>
            <a:ext cx="2560319" cy="307777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E16F2A-ECA6-3262-A29B-AA22CD0FFEB2}"/>
              </a:ext>
            </a:extLst>
          </p:cNvPr>
          <p:cNvSpPr/>
          <p:nvPr/>
        </p:nvSpPr>
        <p:spPr>
          <a:xfrm>
            <a:off x="2481943" y="3143499"/>
            <a:ext cx="109811" cy="290686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FB6C08-8F2B-B621-EAC6-3935D5285616}"/>
              </a:ext>
            </a:extLst>
          </p:cNvPr>
          <p:cNvSpPr/>
          <p:nvPr/>
        </p:nvSpPr>
        <p:spPr>
          <a:xfrm>
            <a:off x="2481943" y="3617316"/>
            <a:ext cx="67495" cy="290686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E68420-6D01-FED5-249A-B4968CCEE560}"/>
              </a:ext>
            </a:extLst>
          </p:cNvPr>
          <p:cNvSpPr/>
          <p:nvPr/>
        </p:nvSpPr>
        <p:spPr>
          <a:xfrm>
            <a:off x="2436224" y="4085949"/>
            <a:ext cx="113214" cy="307777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01AE60-61B2-B66F-CE48-437F94A64E76}"/>
              </a:ext>
            </a:extLst>
          </p:cNvPr>
          <p:cNvSpPr/>
          <p:nvPr/>
        </p:nvSpPr>
        <p:spPr>
          <a:xfrm>
            <a:off x="2459083" y="4552798"/>
            <a:ext cx="45719" cy="334498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BF3540-6E78-80B0-688F-179E631C9330}"/>
              </a:ext>
            </a:extLst>
          </p:cNvPr>
          <p:cNvSpPr/>
          <p:nvPr/>
        </p:nvSpPr>
        <p:spPr>
          <a:xfrm>
            <a:off x="2436224" y="2133600"/>
            <a:ext cx="45719" cy="29935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C560FD-9393-D9DF-7D23-2B9791F19CA4}"/>
              </a:ext>
            </a:extLst>
          </p:cNvPr>
          <p:cNvSpPr txBox="1"/>
          <p:nvPr/>
        </p:nvSpPr>
        <p:spPr>
          <a:xfrm>
            <a:off x="614221" y="2188028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Previously Insured</a:t>
            </a:r>
            <a:endParaRPr lang="en-ID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0B8412-DD92-F6CA-DFFA-3EF563CB27E2}"/>
              </a:ext>
            </a:extLst>
          </p:cNvPr>
          <p:cNvSpPr txBox="1"/>
          <p:nvPr/>
        </p:nvSpPr>
        <p:spPr>
          <a:xfrm>
            <a:off x="494475" y="2645748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Vehicle Damage Yes</a:t>
            </a:r>
            <a:endParaRPr lang="en-ID" sz="1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A75BA8-6046-1AB2-9A66-70B30A54D9EB}"/>
              </a:ext>
            </a:extLst>
          </p:cNvPr>
          <p:cNvSpPr txBox="1"/>
          <p:nvPr/>
        </p:nvSpPr>
        <p:spPr>
          <a:xfrm>
            <a:off x="341546" y="3116973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Age</a:t>
            </a:r>
            <a:endParaRPr lang="en-ID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6C510C-9471-B4A6-C004-F9415F06FF0E}"/>
              </a:ext>
            </a:extLst>
          </p:cNvPr>
          <p:cNvSpPr txBox="1"/>
          <p:nvPr/>
        </p:nvSpPr>
        <p:spPr>
          <a:xfrm>
            <a:off x="434339" y="3571401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Policy Sales Channel</a:t>
            </a:r>
            <a:endParaRPr lang="en-ID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1C73F3-5028-3E56-CA5F-1902595CFACB}"/>
              </a:ext>
            </a:extLst>
          </p:cNvPr>
          <p:cNvSpPr txBox="1"/>
          <p:nvPr/>
        </p:nvSpPr>
        <p:spPr>
          <a:xfrm>
            <a:off x="333238" y="4050797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Vehicle Age</a:t>
            </a:r>
            <a:endParaRPr lang="en-ID" sz="1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C27A8B-54A8-9C31-2AFB-D67BD8D2D3B4}"/>
              </a:ext>
            </a:extLst>
          </p:cNvPr>
          <p:cNvSpPr txBox="1"/>
          <p:nvPr/>
        </p:nvSpPr>
        <p:spPr>
          <a:xfrm>
            <a:off x="342074" y="4572482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Gender</a:t>
            </a:r>
            <a:endParaRPr lang="en-ID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AD3A2B-40FE-D32E-C527-C15BE68FA51F}"/>
              </a:ext>
            </a:extLst>
          </p:cNvPr>
          <p:cNvSpPr txBox="1"/>
          <p:nvPr/>
        </p:nvSpPr>
        <p:spPr>
          <a:xfrm>
            <a:off x="7357653" y="2179023"/>
            <a:ext cx="763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+ 0.65</a:t>
            </a:r>
            <a:endParaRPr lang="en-ID" sz="16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0A898C-B70E-BD76-E6A4-18BD2B1BA20E}"/>
              </a:ext>
            </a:extLst>
          </p:cNvPr>
          <p:cNvSpPr txBox="1"/>
          <p:nvPr/>
        </p:nvSpPr>
        <p:spPr>
          <a:xfrm>
            <a:off x="5052759" y="2645748"/>
            <a:ext cx="763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+ 0.34</a:t>
            </a:r>
            <a:endParaRPr lang="en-ID" sz="16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6A1F1-8040-50BD-C852-49D8B7C4A07E}"/>
              </a:ext>
            </a:extLst>
          </p:cNvPr>
          <p:cNvSpPr txBox="1"/>
          <p:nvPr/>
        </p:nvSpPr>
        <p:spPr>
          <a:xfrm>
            <a:off x="2640876" y="3116973"/>
            <a:ext cx="763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+ 0.02</a:t>
            </a:r>
            <a:endParaRPr lang="en-ID" sz="1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F64163-82DF-932B-AE20-6A19C903CE9D}"/>
              </a:ext>
            </a:extLst>
          </p:cNvPr>
          <p:cNvSpPr txBox="1"/>
          <p:nvPr/>
        </p:nvSpPr>
        <p:spPr>
          <a:xfrm>
            <a:off x="2591754" y="3572135"/>
            <a:ext cx="763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+ 0.01</a:t>
            </a:r>
            <a:endParaRPr lang="en-ID" sz="1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70E461-D5ED-F0A3-7470-6F6E9C79739F}"/>
              </a:ext>
            </a:extLst>
          </p:cNvPr>
          <p:cNvSpPr txBox="1"/>
          <p:nvPr/>
        </p:nvSpPr>
        <p:spPr>
          <a:xfrm>
            <a:off x="2561409" y="4072580"/>
            <a:ext cx="763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+ 0.01</a:t>
            </a:r>
            <a:endParaRPr lang="en-ID" sz="1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F03D40-DCD0-4DFA-629E-26B8B389002B}"/>
              </a:ext>
            </a:extLst>
          </p:cNvPr>
          <p:cNvSpPr txBox="1"/>
          <p:nvPr/>
        </p:nvSpPr>
        <p:spPr>
          <a:xfrm>
            <a:off x="2538550" y="4541662"/>
            <a:ext cx="763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+ 0.01</a:t>
            </a:r>
            <a:endParaRPr lang="en-ID" sz="1600" b="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F1F2CFF-4ED1-49F7-EF5B-DA2E74D97764}"/>
              </a:ext>
            </a:extLst>
          </p:cNvPr>
          <p:cNvSpPr/>
          <p:nvPr/>
        </p:nvSpPr>
        <p:spPr>
          <a:xfrm>
            <a:off x="4914900" y="3715577"/>
            <a:ext cx="6497053" cy="145476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Feature</a:t>
            </a:r>
            <a:r>
              <a:rPr lang="en-US" sz="2000" b="1" dirty="0">
                <a:solidFill>
                  <a:schemeClr val="tx1"/>
                </a:solidFill>
              </a:rPr>
              <a:t> Previously Insured</a:t>
            </a:r>
            <a:r>
              <a:rPr lang="en-US" sz="2000" dirty="0">
                <a:solidFill>
                  <a:schemeClr val="tx1"/>
                </a:solidFill>
              </a:rPr>
              <a:t> dan </a:t>
            </a:r>
            <a:r>
              <a:rPr lang="en-US" sz="2000" b="1" dirty="0">
                <a:solidFill>
                  <a:schemeClr val="tx1"/>
                </a:solidFill>
              </a:rPr>
              <a:t>Vehicle Damage </a:t>
            </a:r>
            <a:r>
              <a:rPr lang="en-US" sz="2000" dirty="0" err="1">
                <a:solidFill>
                  <a:schemeClr val="tx1"/>
                </a:solidFill>
              </a:rPr>
              <a:t>menjadi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fitur</a:t>
            </a:r>
            <a:r>
              <a:rPr lang="en-US" sz="2000" dirty="0">
                <a:solidFill>
                  <a:schemeClr val="tx1"/>
                </a:solidFill>
              </a:rPr>
              <a:t> yang </a:t>
            </a:r>
            <a:r>
              <a:rPr lang="en-US" sz="2000" dirty="0" err="1">
                <a:solidFill>
                  <a:schemeClr val="tx1"/>
                </a:solidFill>
              </a:rPr>
              <a:t>penting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dari</a:t>
            </a:r>
            <a:r>
              <a:rPr lang="en-US" sz="2000" dirty="0">
                <a:solidFill>
                  <a:schemeClr val="tx1"/>
                </a:solidFill>
              </a:rPr>
              <a:t> model </a:t>
            </a:r>
            <a:r>
              <a:rPr lang="en-US" sz="2000" dirty="0" err="1">
                <a:solidFill>
                  <a:schemeClr val="tx1"/>
                </a:solidFill>
              </a:rPr>
              <a:t>XGBoost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ini</a:t>
            </a:r>
            <a:r>
              <a:rPr lang="en-US" sz="2000" dirty="0">
                <a:solidFill>
                  <a:schemeClr val="tx1"/>
                </a:solidFill>
              </a:rPr>
              <a:t> dan </a:t>
            </a:r>
            <a:r>
              <a:rPr lang="en-US" sz="2000" dirty="0" err="1">
                <a:solidFill>
                  <a:schemeClr val="tx1"/>
                </a:solidFill>
              </a:rPr>
              <a:t>akan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digunakan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untuk</a:t>
            </a:r>
            <a:r>
              <a:rPr lang="en-US" sz="2000" dirty="0">
                <a:solidFill>
                  <a:schemeClr val="tx1"/>
                </a:solidFill>
              </a:rPr>
              <a:t> Business Recommendation</a:t>
            </a:r>
            <a:endParaRPr lang="en-ID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26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7FE38-87A4-2FEB-7BC0-0AE147022339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76A2C0C-2346-3E4A-89A9-964196B7EAE9}"/>
              </a:ext>
            </a:extLst>
          </p:cNvPr>
          <p:cNvSpPr/>
          <p:nvPr/>
        </p:nvSpPr>
        <p:spPr>
          <a:xfrm rot="16200000">
            <a:off x="10913130" y="5579130"/>
            <a:ext cx="1236940" cy="1320800"/>
          </a:xfrm>
          <a:prstGeom prst="rtTriangle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4ADC162-2211-EDFC-48B0-51BE1DE11C96}"/>
              </a:ext>
            </a:extLst>
          </p:cNvPr>
          <p:cNvSpPr/>
          <p:nvPr/>
        </p:nvSpPr>
        <p:spPr>
          <a:xfrm rot="16200000">
            <a:off x="11257442" y="5930812"/>
            <a:ext cx="903917" cy="965200"/>
          </a:xfrm>
          <a:prstGeom prst="rtTriangle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5A6D989-AF3C-9AF8-3550-C7246DDFB262}"/>
              </a:ext>
            </a:extLst>
          </p:cNvPr>
          <p:cNvSpPr/>
          <p:nvPr/>
        </p:nvSpPr>
        <p:spPr>
          <a:xfrm rot="16200000">
            <a:off x="11572241" y="6245611"/>
            <a:ext cx="599440" cy="640080"/>
          </a:xfrm>
          <a:prstGeom prst="rtTriangle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749D6-6634-8D38-C521-2832BFB6795C}"/>
              </a:ext>
            </a:extLst>
          </p:cNvPr>
          <p:cNvSpPr txBox="1"/>
          <p:nvPr/>
        </p:nvSpPr>
        <p:spPr>
          <a:xfrm>
            <a:off x="728214" y="932144"/>
            <a:ext cx="47832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Business</a:t>
            </a:r>
            <a:r>
              <a:rPr lang="en-US" sz="40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 Problem</a:t>
            </a:r>
            <a:endParaRPr lang="en-ID" sz="4000" dirty="0">
              <a:solidFill>
                <a:srgbClr val="F47B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E043B9-64D4-5EDF-3BCE-BBE938FCE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8" y="1939278"/>
            <a:ext cx="1226238" cy="108610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E37F865-130D-0658-DBAD-1D666E4F8AA0}"/>
              </a:ext>
            </a:extLst>
          </p:cNvPr>
          <p:cNvSpPr/>
          <p:nvPr/>
        </p:nvSpPr>
        <p:spPr>
          <a:xfrm>
            <a:off x="3996732" y="2202552"/>
            <a:ext cx="627797" cy="559558"/>
          </a:xfrm>
          <a:prstGeom prst="rightArrow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56C276-0F73-3716-BA6C-2251AF113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73" y="1904476"/>
            <a:ext cx="1629161" cy="1086107"/>
          </a:xfrm>
          <a:prstGeom prst="flowChartConnector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6262FE-B2A5-AEE9-C594-390BC4F887B8}"/>
              </a:ext>
            </a:extLst>
          </p:cNvPr>
          <p:cNvSpPr/>
          <p:nvPr/>
        </p:nvSpPr>
        <p:spPr>
          <a:xfrm rot="10800000">
            <a:off x="4971194" y="2057098"/>
            <a:ext cx="923414" cy="780861"/>
          </a:xfrm>
          <a:custGeom>
            <a:avLst/>
            <a:gdLst>
              <a:gd name="connsiteX0" fmla="*/ 919211 w 1333148"/>
              <a:gd name="connsiteY0" fmla="*/ 1127342 h 1127342"/>
              <a:gd name="connsiteX1" fmla="*/ 665528 w 1333148"/>
              <a:gd name="connsiteY1" fmla="*/ 873659 h 1127342"/>
              <a:gd name="connsiteX2" fmla="*/ 739830 w 1333148"/>
              <a:gd name="connsiteY2" fmla="*/ 694278 h 1127342"/>
              <a:gd name="connsiteX3" fmla="*/ 775758 w 1333148"/>
              <a:gd name="connsiteY3" fmla="*/ 670055 h 1127342"/>
              <a:gd name="connsiteX4" fmla="*/ 728478 w 1333148"/>
              <a:gd name="connsiteY4" fmla="*/ 647594 h 1127342"/>
              <a:gd name="connsiteX5" fmla="*/ 575717 w 1333148"/>
              <a:gd name="connsiteY5" fmla="*/ 481709 h 1127342"/>
              <a:gd name="connsiteX6" fmla="*/ 537220 w 1333148"/>
              <a:gd name="connsiteY6" fmla="*/ 406728 h 1127342"/>
              <a:gd name="connsiteX7" fmla="*/ 510457 w 1333148"/>
              <a:gd name="connsiteY7" fmla="*/ 456369 h 1127342"/>
              <a:gd name="connsiteX8" fmla="*/ 415411 w 1333148"/>
              <a:gd name="connsiteY8" fmla="*/ 554439 h 1127342"/>
              <a:gd name="connsiteX9" fmla="*/ 395834 w 1333148"/>
              <a:gd name="connsiteY9" fmla="*/ 563739 h 1127342"/>
              <a:gd name="connsiteX10" fmla="*/ 420997 w 1333148"/>
              <a:gd name="connsiteY10" fmla="*/ 580705 h 1127342"/>
              <a:gd name="connsiteX11" fmla="*/ 472043 w 1333148"/>
              <a:gd name="connsiteY11" fmla="*/ 703940 h 1127342"/>
              <a:gd name="connsiteX12" fmla="*/ 297762 w 1333148"/>
              <a:gd name="connsiteY12" fmla="*/ 878221 h 1127342"/>
              <a:gd name="connsiteX13" fmla="*/ 123481 w 1333148"/>
              <a:gd name="connsiteY13" fmla="*/ 703940 h 1127342"/>
              <a:gd name="connsiteX14" fmla="*/ 174527 w 1333148"/>
              <a:gd name="connsiteY14" fmla="*/ 580705 h 1127342"/>
              <a:gd name="connsiteX15" fmla="*/ 200729 w 1333148"/>
              <a:gd name="connsiteY15" fmla="*/ 563039 h 1127342"/>
              <a:gd name="connsiteX16" fmla="*/ 182627 w 1333148"/>
              <a:gd name="connsiteY16" fmla="*/ 554439 h 1127342"/>
              <a:gd name="connsiteX17" fmla="*/ 0 w 1333148"/>
              <a:gd name="connsiteY17" fmla="*/ 132785 h 1127342"/>
              <a:gd name="connsiteX18" fmla="*/ 1531 w 1333148"/>
              <a:gd name="connsiteY18" fmla="*/ 109540 h 1127342"/>
              <a:gd name="connsiteX19" fmla="*/ 466389 w 1333148"/>
              <a:gd name="connsiteY19" fmla="*/ 109540 h 1127342"/>
              <a:gd name="connsiteX20" fmla="*/ 462646 w 1333148"/>
              <a:gd name="connsiteY20" fmla="*/ 33836 h 1127342"/>
              <a:gd name="connsiteX21" fmla="*/ 464875 w 1333148"/>
              <a:gd name="connsiteY21" fmla="*/ 0 h 1127342"/>
              <a:gd name="connsiteX22" fmla="*/ 1330920 w 1333148"/>
              <a:gd name="connsiteY22" fmla="*/ 0 h 1127342"/>
              <a:gd name="connsiteX23" fmla="*/ 1333148 w 1333148"/>
              <a:gd name="connsiteY23" fmla="*/ 33836 h 1127342"/>
              <a:gd name="connsiteX24" fmla="*/ 1067317 w 1333148"/>
              <a:gd name="connsiteY24" fmla="*/ 647594 h 1127342"/>
              <a:gd name="connsiteX25" fmla="*/ 1045044 w 1333148"/>
              <a:gd name="connsiteY25" fmla="*/ 658175 h 1127342"/>
              <a:gd name="connsiteX26" fmla="*/ 1098592 w 1333148"/>
              <a:gd name="connsiteY26" fmla="*/ 694278 h 1127342"/>
              <a:gd name="connsiteX27" fmla="*/ 1172894 w 1333148"/>
              <a:gd name="connsiteY27" fmla="*/ 873659 h 1127342"/>
              <a:gd name="connsiteX28" fmla="*/ 919211 w 1333148"/>
              <a:gd name="connsiteY28" fmla="*/ 1127342 h 112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33148" h="1127342">
                <a:moveTo>
                  <a:pt x="919211" y="1127342"/>
                </a:moveTo>
                <a:cubicBezTo>
                  <a:pt x="779106" y="1127342"/>
                  <a:pt x="665528" y="1013764"/>
                  <a:pt x="665528" y="873659"/>
                </a:cubicBezTo>
                <a:cubicBezTo>
                  <a:pt x="665528" y="803607"/>
                  <a:pt x="693923" y="740186"/>
                  <a:pt x="739830" y="694278"/>
                </a:cubicBezTo>
                <a:lnTo>
                  <a:pt x="775758" y="670055"/>
                </a:lnTo>
                <a:lnTo>
                  <a:pt x="728478" y="647594"/>
                </a:lnTo>
                <a:cubicBezTo>
                  <a:pt x="669896" y="609674"/>
                  <a:pt x="617868" y="552684"/>
                  <a:pt x="575717" y="481709"/>
                </a:cubicBezTo>
                <a:lnTo>
                  <a:pt x="537220" y="406728"/>
                </a:lnTo>
                <a:lnTo>
                  <a:pt x="510457" y="456369"/>
                </a:lnTo>
                <a:cubicBezTo>
                  <a:pt x="483401" y="497775"/>
                  <a:pt x="451185" y="531283"/>
                  <a:pt x="415411" y="554439"/>
                </a:cubicBezTo>
                <a:lnTo>
                  <a:pt x="395834" y="563739"/>
                </a:lnTo>
                <a:lnTo>
                  <a:pt x="420997" y="580705"/>
                </a:lnTo>
                <a:cubicBezTo>
                  <a:pt x="452536" y="612243"/>
                  <a:pt x="472043" y="655814"/>
                  <a:pt x="472043" y="703940"/>
                </a:cubicBezTo>
                <a:cubicBezTo>
                  <a:pt x="472043" y="800193"/>
                  <a:pt x="394015" y="878221"/>
                  <a:pt x="297762" y="878221"/>
                </a:cubicBezTo>
                <a:cubicBezTo>
                  <a:pt x="201509" y="878221"/>
                  <a:pt x="123481" y="800193"/>
                  <a:pt x="123481" y="703940"/>
                </a:cubicBezTo>
                <a:cubicBezTo>
                  <a:pt x="123481" y="655814"/>
                  <a:pt x="142988" y="612243"/>
                  <a:pt x="174527" y="580705"/>
                </a:cubicBezTo>
                <a:lnTo>
                  <a:pt x="200729" y="563039"/>
                </a:lnTo>
                <a:lnTo>
                  <a:pt x="182627" y="554439"/>
                </a:lnTo>
                <a:cubicBezTo>
                  <a:pt x="75305" y="484970"/>
                  <a:pt x="0" y="322336"/>
                  <a:pt x="0" y="132785"/>
                </a:cubicBezTo>
                <a:lnTo>
                  <a:pt x="1531" y="109540"/>
                </a:lnTo>
                <a:lnTo>
                  <a:pt x="466389" y="109540"/>
                </a:lnTo>
                <a:lnTo>
                  <a:pt x="462646" y="33836"/>
                </a:lnTo>
                <a:lnTo>
                  <a:pt x="464875" y="0"/>
                </a:lnTo>
                <a:lnTo>
                  <a:pt x="1330920" y="0"/>
                </a:lnTo>
                <a:lnTo>
                  <a:pt x="1333148" y="33836"/>
                </a:lnTo>
                <a:cubicBezTo>
                  <a:pt x="1333148" y="309745"/>
                  <a:pt x="1223535" y="546474"/>
                  <a:pt x="1067317" y="647594"/>
                </a:cubicBezTo>
                <a:lnTo>
                  <a:pt x="1045044" y="658175"/>
                </a:lnTo>
                <a:lnTo>
                  <a:pt x="1098592" y="694278"/>
                </a:lnTo>
                <a:cubicBezTo>
                  <a:pt x="1144500" y="740186"/>
                  <a:pt x="1172894" y="803607"/>
                  <a:pt x="1172894" y="873659"/>
                </a:cubicBezTo>
                <a:cubicBezTo>
                  <a:pt x="1172894" y="1013764"/>
                  <a:pt x="1059316" y="1127342"/>
                  <a:pt x="919211" y="1127342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2EC7E79-9FAF-C117-F4B6-5DBB1EDB00DC}"/>
              </a:ext>
            </a:extLst>
          </p:cNvPr>
          <p:cNvSpPr/>
          <p:nvPr/>
        </p:nvSpPr>
        <p:spPr>
          <a:xfrm>
            <a:off x="6238125" y="2202552"/>
            <a:ext cx="627797" cy="559558"/>
          </a:xfrm>
          <a:prstGeom prst="rightArrow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6D4FC1-CCD1-BDF3-D5E3-E46DF268277F}"/>
              </a:ext>
            </a:extLst>
          </p:cNvPr>
          <p:cNvSpPr/>
          <p:nvPr/>
        </p:nvSpPr>
        <p:spPr>
          <a:xfrm>
            <a:off x="7450506" y="1662698"/>
            <a:ext cx="25263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655E5B-9EFD-9908-6D84-C9789FE7C122}"/>
              </a:ext>
            </a:extLst>
          </p:cNvPr>
          <p:cNvSpPr txBox="1"/>
          <p:nvPr/>
        </p:nvSpPr>
        <p:spPr>
          <a:xfrm>
            <a:off x="747058" y="3165885"/>
            <a:ext cx="2866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Perusahaan </a:t>
            </a:r>
            <a:r>
              <a:rPr lang="en-US" b="1" dirty="0" err="1"/>
              <a:t>ingin</a:t>
            </a:r>
            <a:r>
              <a:rPr lang="en-US" b="1" dirty="0"/>
              <a:t> </a:t>
            </a:r>
            <a:r>
              <a:rPr lang="en-US" b="1" dirty="0" err="1"/>
              <a:t>menawarkan</a:t>
            </a:r>
            <a:r>
              <a:rPr lang="en-US" b="1" dirty="0"/>
              <a:t> </a:t>
            </a:r>
            <a:r>
              <a:rPr lang="en-US" b="1" dirty="0" err="1"/>
              <a:t>produk</a:t>
            </a:r>
            <a:r>
              <a:rPr lang="en-US" b="1" dirty="0"/>
              <a:t> </a:t>
            </a:r>
            <a:r>
              <a:rPr lang="en-US" b="1" dirty="0" err="1"/>
              <a:t>asuransi</a:t>
            </a:r>
            <a:r>
              <a:rPr lang="en-US" b="1" dirty="0"/>
              <a:t> </a:t>
            </a:r>
            <a:r>
              <a:rPr lang="en-US" b="1" dirty="0" err="1"/>
              <a:t>kendaraan</a:t>
            </a:r>
            <a:r>
              <a:rPr lang="en-US" b="1" dirty="0"/>
              <a:t> </a:t>
            </a:r>
            <a:r>
              <a:rPr lang="en-US" b="1" dirty="0" err="1"/>
              <a:t>mereka</a:t>
            </a:r>
            <a:endParaRPr lang="en-ID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1ED40-7306-01A4-D067-07B3C1A899B6}"/>
              </a:ext>
            </a:extLst>
          </p:cNvPr>
          <p:cNvSpPr txBox="1"/>
          <p:nvPr/>
        </p:nvSpPr>
        <p:spPr>
          <a:xfrm>
            <a:off x="4914288" y="3084004"/>
            <a:ext cx="120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Pelanggan</a:t>
            </a:r>
            <a:r>
              <a:rPr lang="en-US" b="1" dirty="0"/>
              <a:t> </a:t>
            </a:r>
            <a:endParaRPr lang="en-ID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7AD20-574A-E678-B39A-2A0FCD59EE45}"/>
              </a:ext>
            </a:extLst>
          </p:cNvPr>
          <p:cNvSpPr txBox="1"/>
          <p:nvPr/>
        </p:nvSpPr>
        <p:spPr>
          <a:xfrm>
            <a:off x="6486162" y="3126001"/>
            <a:ext cx="2248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Perusahaan </a:t>
            </a:r>
            <a:r>
              <a:rPr lang="en-US" b="1" dirty="0" err="1"/>
              <a:t>tidak</a:t>
            </a:r>
            <a:r>
              <a:rPr lang="en-US" b="1" dirty="0"/>
              <a:t> tau </a:t>
            </a:r>
            <a:r>
              <a:rPr lang="en-US" b="1" dirty="0" err="1"/>
              <a:t>apakah</a:t>
            </a:r>
            <a:r>
              <a:rPr lang="en-US" b="1" dirty="0"/>
              <a:t> </a:t>
            </a:r>
            <a:r>
              <a:rPr lang="en-US" b="1" dirty="0" err="1"/>
              <a:t>pelanggan</a:t>
            </a:r>
            <a:r>
              <a:rPr lang="en-US" b="1" dirty="0"/>
              <a:t> </a:t>
            </a:r>
            <a:r>
              <a:rPr lang="en-US" b="1" dirty="0" err="1"/>
              <a:t>tertarik</a:t>
            </a:r>
            <a:r>
              <a:rPr lang="en-US" b="1" dirty="0"/>
              <a:t> </a:t>
            </a:r>
            <a:r>
              <a:rPr lang="en-US" b="1" dirty="0" err="1"/>
              <a:t>atau</a:t>
            </a:r>
            <a:r>
              <a:rPr lang="en-US" b="1" dirty="0"/>
              <a:t> </a:t>
            </a:r>
            <a:r>
              <a:rPr lang="en-US" b="1" dirty="0" err="1"/>
              <a:t>tidak</a:t>
            </a:r>
            <a:endParaRPr lang="en-ID" b="1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B230A55-DAA4-A9D1-5770-4EB93919EF92}"/>
              </a:ext>
            </a:extLst>
          </p:cNvPr>
          <p:cNvSpPr/>
          <p:nvPr/>
        </p:nvSpPr>
        <p:spPr>
          <a:xfrm>
            <a:off x="8652274" y="2167749"/>
            <a:ext cx="627797" cy="559558"/>
          </a:xfrm>
          <a:prstGeom prst="rightArrow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39F9F36-0F26-8E81-F399-1A0D1F159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393" y="1480602"/>
            <a:ext cx="1424749" cy="14247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F74285-B8DE-E5CF-BCE4-1C64CC29364D}"/>
              </a:ext>
            </a:extLst>
          </p:cNvPr>
          <p:cNvSpPr txBox="1"/>
          <p:nvPr/>
        </p:nvSpPr>
        <p:spPr>
          <a:xfrm>
            <a:off x="10215746" y="3078203"/>
            <a:ext cx="1201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Marketing Campaign</a:t>
            </a:r>
            <a:endParaRPr lang="en-ID" b="1" dirty="0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C6400B39-0D60-5A68-E522-D15278AE3ABE}"/>
              </a:ext>
            </a:extLst>
          </p:cNvPr>
          <p:cNvSpPr/>
          <p:nvPr/>
        </p:nvSpPr>
        <p:spPr>
          <a:xfrm rot="5400000" flipV="1">
            <a:off x="9101060" y="3921975"/>
            <a:ext cx="1558562" cy="1839607"/>
          </a:xfrm>
          <a:prstGeom prst="bentUpArrow">
            <a:avLst>
              <a:gd name="adj1" fmla="val 25000"/>
              <a:gd name="adj2" fmla="val 25343"/>
              <a:gd name="adj3" fmla="val 25000"/>
            </a:avLst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A39AB93-C82C-F4E5-A7A3-8145E43C16B0}"/>
              </a:ext>
            </a:extLst>
          </p:cNvPr>
          <p:cNvSpPr/>
          <p:nvPr/>
        </p:nvSpPr>
        <p:spPr>
          <a:xfrm>
            <a:off x="3628786" y="4527239"/>
            <a:ext cx="4667534" cy="133612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/>
                </a:solidFill>
              </a:rPr>
              <a:t>Biaya</a:t>
            </a:r>
            <a:r>
              <a:rPr lang="en-US" sz="2000" b="1" dirty="0">
                <a:solidFill>
                  <a:schemeClr val="tx1"/>
                </a:solidFill>
              </a:rPr>
              <a:t> Marketing Campaign </a:t>
            </a:r>
            <a:r>
              <a:rPr lang="en-US" sz="2000" b="1" dirty="0" err="1">
                <a:solidFill>
                  <a:srgbClr val="FF0000"/>
                </a:solidFill>
              </a:rPr>
              <a:t>tinggi</a:t>
            </a:r>
            <a:endParaRPr lang="en-US" sz="20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Response Rate </a:t>
            </a:r>
            <a:r>
              <a:rPr lang="en-US" sz="2000" b="1" dirty="0" err="1">
                <a:solidFill>
                  <a:schemeClr val="tx1"/>
                </a:solidFill>
              </a:rPr>
              <a:t>hanya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12%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ROI yang </a:t>
            </a:r>
            <a:r>
              <a:rPr lang="en-US" sz="2000" b="1" dirty="0" err="1">
                <a:solidFill>
                  <a:schemeClr val="tx1"/>
                </a:solidFill>
              </a:rPr>
              <a:t>tidak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maksimal</a:t>
            </a:r>
            <a:endParaRPr lang="en-ID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749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7FE38-87A4-2FEB-7BC0-0AE147022339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76A2C0C-2346-3E4A-89A9-964196B7EAE9}"/>
              </a:ext>
            </a:extLst>
          </p:cNvPr>
          <p:cNvSpPr/>
          <p:nvPr/>
        </p:nvSpPr>
        <p:spPr>
          <a:xfrm rot="16200000">
            <a:off x="10913130" y="5579130"/>
            <a:ext cx="1236940" cy="1320800"/>
          </a:xfrm>
          <a:prstGeom prst="rtTriangle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4ADC162-2211-EDFC-48B0-51BE1DE11C96}"/>
              </a:ext>
            </a:extLst>
          </p:cNvPr>
          <p:cNvSpPr/>
          <p:nvPr/>
        </p:nvSpPr>
        <p:spPr>
          <a:xfrm rot="16200000">
            <a:off x="11257442" y="5930812"/>
            <a:ext cx="903917" cy="965200"/>
          </a:xfrm>
          <a:prstGeom prst="rtTriangle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5A6D989-AF3C-9AF8-3550-C7246DDFB262}"/>
              </a:ext>
            </a:extLst>
          </p:cNvPr>
          <p:cNvSpPr/>
          <p:nvPr/>
        </p:nvSpPr>
        <p:spPr>
          <a:xfrm rot="16200000">
            <a:off x="11572241" y="6245611"/>
            <a:ext cx="599440" cy="640080"/>
          </a:xfrm>
          <a:prstGeom prst="rtTriangle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749D6-6634-8D38-C521-2832BFB6795C}"/>
              </a:ext>
            </a:extLst>
          </p:cNvPr>
          <p:cNvSpPr txBox="1"/>
          <p:nvPr/>
        </p:nvSpPr>
        <p:spPr>
          <a:xfrm>
            <a:off x="728214" y="932144"/>
            <a:ext cx="56589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Business</a:t>
            </a:r>
            <a:r>
              <a:rPr lang="en-US" sz="40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 </a:t>
            </a:r>
            <a:r>
              <a:rPr lang="en-US" sz="4000" b="1" dirty="0">
                <a:solidFill>
                  <a:srgbClr val="3673A6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Simulation</a:t>
            </a:r>
            <a:endParaRPr lang="en-ID" sz="4000" dirty="0">
              <a:solidFill>
                <a:srgbClr val="3673A6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E043B9-64D4-5EDF-3BCE-BBE938FCE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8" y="1939278"/>
            <a:ext cx="1226238" cy="108610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E37F865-130D-0658-DBAD-1D666E4F8AA0}"/>
              </a:ext>
            </a:extLst>
          </p:cNvPr>
          <p:cNvSpPr/>
          <p:nvPr/>
        </p:nvSpPr>
        <p:spPr>
          <a:xfrm>
            <a:off x="3999160" y="2202552"/>
            <a:ext cx="627797" cy="559558"/>
          </a:xfrm>
          <a:prstGeom prst="rightArrow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56C276-0F73-3716-BA6C-2251AF113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73" y="1904476"/>
            <a:ext cx="1629161" cy="1086107"/>
          </a:xfrm>
          <a:prstGeom prst="flowChartConnector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6262FE-B2A5-AEE9-C594-390BC4F887B8}"/>
              </a:ext>
            </a:extLst>
          </p:cNvPr>
          <p:cNvSpPr/>
          <p:nvPr/>
        </p:nvSpPr>
        <p:spPr>
          <a:xfrm rot="10800000">
            <a:off x="7224436" y="1985828"/>
            <a:ext cx="923414" cy="780861"/>
          </a:xfrm>
          <a:custGeom>
            <a:avLst/>
            <a:gdLst>
              <a:gd name="connsiteX0" fmla="*/ 919211 w 1333148"/>
              <a:gd name="connsiteY0" fmla="*/ 1127342 h 1127342"/>
              <a:gd name="connsiteX1" fmla="*/ 665528 w 1333148"/>
              <a:gd name="connsiteY1" fmla="*/ 873659 h 1127342"/>
              <a:gd name="connsiteX2" fmla="*/ 739830 w 1333148"/>
              <a:gd name="connsiteY2" fmla="*/ 694278 h 1127342"/>
              <a:gd name="connsiteX3" fmla="*/ 775758 w 1333148"/>
              <a:gd name="connsiteY3" fmla="*/ 670055 h 1127342"/>
              <a:gd name="connsiteX4" fmla="*/ 728478 w 1333148"/>
              <a:gd name="connsiteY4" fmla="*/ 647594 h 1127342"/>
              <a:gd name="connsiteX5" fmla="*/ 575717 w 1333148"/>
              <a:gd name="connsiteY5" fmla="*/ 481709 h 1127342"/>
              <a:gd name="connsiteX6" fmla="*/ 537220 w 1333148"/>
              <a:gd name="connsiteY6" fmla="*/ 406728 h 1127342"/>
              <a:gd name="connsiteX7" fmla="*/ 510457 w 1333148"/>
              <a:gd name="connsiteY7" fmla="*/ 456369 h 1127342"/>
              <a:gd name="connsiteX8" fmla="*/ 415411 w 1333148"/>
              <a:gd name="connsiteY8" fmla="*/ 554439 h 1127342"/>
              <a:gd name="connsiteX9" fmla="*/ 395834 w 1333148"/>
              <a:gd name="connsiteY9" fmla="*/ 563739 h 1127342"/>
              <a:gd name="connsiteX10" fmla="*/ 420997 w 1333148"/>
              <a:gd name="connsiteY10" fmla="*/ 580705 h 1127342"/>
              <a:gd name="connsiteX11" fmla="*/ 472043 w 1333148"/>
              <a:gd name="connsiteY11" fmla="*/ 703940 h 1127342"/>
              <a:gd name="connsiteX12" fmla="*/ 297762 w 1333148"/>
              <a:gd name="connsiteY12" fmla="*/ 878221 h 1127342"/>
              <a:gd name="connsiteX13" fmla="*/ 123481 w 1333148"/>
              <a:gd name="connsiteY13" fmla="*/ 703940 h 1127342"/>
              <a:gd name="connsiteX14" fmla="*/ 174527 w 1333148"/>
              <a:gd name="connsiteY14" fmla="*/ 580705 h 1127342"/>
              <a:gd name="connsiteX15" fmla="*/ 200729 w 1333148"/>
              <a:gd name="connsiteY15" fmla="*/ 563039 h 1127342"/>
              <a:gd name="connsiteX16" fmla="*/ 182627 w 1333148"/>
              <a:gd name="connsiteY16" fmla="*/ 554439 h 1127342"/>
              <a:gd name="connsiteX17" fmla="*/ 0 w 1333148"/>
              <a:gd name="connsiteY17" fmla="*/ 132785 h 1127342"/>
              <a:gd name="connsiteX18" fmla="*/ 1531 w 1333148"/>
              <a:gd name="connsiteY18" fmla="*/ 109540 h 1127342"/>
              <a:gd name="connsiteX19" fmla="*/ 466389 w 1333148"/>
              <a:gd name="connsiteY19" fmla="*/ 109540 h 1127342"/>
              <a:gd name="connsiteX20" fmla="*/ 462646 w 1333148"/>
              <a:gd name="connsiteY20" fmla="*/ 33836 h 1127342"/>
              <a:gd name="connsiteX21" fmla="*/ 464875 w 1333148"/>
              <a:gd name="connsiteY21" fmla="*/ 0 h 1127342"/>
              <a:gd name="connsiteX22" fmla="*/ 1330920 w 1333148"/>
              <a:gd name="connsiteY22" fmla="*/ 0 h 1127342"/>
              <a:gd name="connsiteX23" fmla="*/ 1333148 w 1333148"/>
              <a:gd name="connsiteY23" fmla="*/ 33836 h 1127342"/>
              <a:gd name="connsiteX24" fmla="*/ 1067317 w 1333148"/>
              <a:gd name="connsiteY24" fmla="*/ 647594 h 1127342"/>
              <a:gd name="connsiteX25" fmla="*/ 1045044 w 1333148"/>
              <a:gd name="connsiteY25" fmla="*/ 658175 h 1127342"/>
              <a:gd name="connsiteX26" fmla="*/ 1098592 w 1333148"/>
              <a:gd name="connsiteY26" fmla="*/ 694278 h 1127342"/>
              <a:gd name="connsiteX27" fmla="*/ 1172894 w 1333148"/>
              <a:gd name="connsiteY27" fmla="*/ 873659 h 1127342"/>
              <a:gd name="connsiteX28" fmla="*/ 919211 w 1333148"/>
              <a:gd name="connsiteY28" fmla="*/ 1127342 h 112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33148" h="1127342">
                <a:moveTo>
                  <a:pt x="919211" y="1127342"/>
                </a:moveTo>
                <a:cubicBezTo>
                  <a:pt x="779106" y="1127342"/>
                  <a:pt x="665528" y="1013764"/>
                  <a:pt x="665528" y="873659"/>
                </a:cubicBezTo>
                <a:cubicBezTo>
                  <a:pt x="665528" y="803607"/>
                  <a:pt x="693923" y="740186"/>
                  <a:pt x="739830" y="694278"/>
                </a:cubicBezTo>
                <a:lnTo>
                  <a:pt x="775758" y="670055"/>
                </a:lnTo>
                <a:lnTo>
                  <a:pt x="728478" y="647594"/>
                </a:lnTo>
                <a:cubicBezTo>
                  <a:pt x="669896" y="609674"/>
                  <a:pt x="617868" y="552684"/>
                  <a:pt x="575717" y="481709"/>
                </a:cubicBezTo>
                <a:lnTo>
                  <a:pt x="537220" y="406728"/>
                </a:lnTo>
                <a:lnTo>
                  <a:pt x="510457" y="456369"/>
                </a:lnTo>
                <a:cubicBezTo>
                  <a:pt x="483401" y="497775"/>
                  <a:pt x="451185" y="531283"/>
                  <a:pt x="415411" y="554439"/>
                </a:cubicBezTo>
                <a:lnTo>
                  <a:pt x="395834" y="563739"/>
                </a:lnTo>
                <a:lnTo>
                  <a:pt x="420997" y="580705"/>
                </a:lnTo>
                <a:cubicBezTo>
                  <a:pt x="452536" y="612243"/>
                  <a:pt x="472043" y="655814"/>
                  <a:pt x="472043" y="703940"/>
                </a:cubicBezTo>
                <a:cubicBezTo>
                  <a:pt x="472043" y="800193"/>
                  <a:pt x="394015" y="878221"/>
                  <a:pt x="297762" y="878221"/>
                </a:cubicBezTo>
                <a:cubicBezTo>
                  <a:pt x="201509" y="878221"/>
                  <a:pt x="123481" y="800193"/>
                  <a:pt x="123481" y="703940"/>
                </a:cubicBezTo>
                <a:cubicBezTo>
                  <a:pt x="123481" y="655814"/>
                  <a:pt x="142988" y="612243"/>
                  <a:pt x="174527" y="580705"/>
                </a:cubicBezTo>
                <a:lnTo>
                  <a:pt x="200729" y="563039"/>
                </a:lnTo>
                <a:lnTo>
                  <a:pt x="182627" y="554439"/>
                </a:lnTo>
                <a:cubicBezTo>
                  <a:pt x="75305" y="484970"/>
                  <a:pt x="0" y="322336"/>
                  <a:pt x="0" y="132785"/>
                </a:cubicBezTo>
                <a:lnTo>
                  <a:pt x="1531" y="109540"/>
                </a:lnTo>
                <a:lnTo>
                  <a:pt x="466389" y="109540"/>
                </a:lnTo>
                <a:lnTo>
                  <a:pt x="462646" y="33836"/>
                </a:lnTo>
                <a:lnTo>
                  <a:pt x="464875" y="0"/>
                </a:lnTo>
                <a:lnTo>
                  <a:pt x="1330920" y="0"/>
                </a:lnTo>
                <a:lnTo>
                  <a:pt x="1333148" y="33836"/>
                </a:lnTo>
                <a:cubicBezTo>
                  <a:pt x="1333148" y="309745"/>
                  <a:pt x="1223535" y="546474"/>
                  <a:pt x="1067317" y="647594"/>
                </a:cubicBezTo>
                <a:lnTo>
                  <a:pt x="1045044" y="658175"/>
                </a:lnTo>
                <a:lnTo>
                  <a:pt x="1098592" y="694278"/>
                </a:lnTo>
                <a:cubicBezTo>
                  <a:pt x="1144500" y="740186"/>
                  <a:pt x="1172894" y="803607"/>
                  <a:pt x="1172894" y="873659"/>
                </a:cubicBezTo>
                <a:cubicBezTo>
                  <a:pt x="1172894" y="1013764"/>
                  <a:pt x="1059316" y="1127342"/>
                  <a:pt x="919211" y="1127342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2EC7E79-9FAF-C117-F4B6-5DBB1EDB00DC}"/>
              </a:ext>
            </a:extLst>
          </p:cNvPr>
          <p:cNvSpPr/>
          <p:nvPr/>
        </p:nvSpPr>
        <p:spPr>
          <a:xfrm>
            <a:off x="6238125" y="2202552"/>
            <a:ext cx="627797" cy="559558"/>
          </a:xfrm>
          <a:prstGeom prst="rightArrow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655E5B-9EFD-9908-6D84-C9789FE7C122}"/>
              </a:ext>
            </a:extLst>
          </p:cNvPr>
          <p:cNvSpPr txBox="1"/>
          <p:nvPr/>
        </p:nvSpPr>
        <p:spPr>
          <a:xfrm>
            <a:off x="747058" y="3165885"/>
            <a:ext cx="2866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Perusahaan </a:t>
            </a:r>
            <a:r>
              <a:rPr lang="en-US" b="1" dirty="0" err="1"/>
              <a:t>ingin</a:t>
            </a:r>
            <a:r>
              <a:rPr lang="en-US" b="1" dirty="0"/>
              <a:t> </a:t>
            </a:r>
            <a:r>
              <a:rPr lang="en-US" b="1" dirty="0" err="1"/>
              <a:t>menawarkan</a:t>
            </a:r>
            <a:r>
              <a:rPr lang="en-US" b="1" dirty="0"/>
              <a:t> </a:t>
            </a:r>
            <a:r>
              <a:rPr lang="en-US" b="1" dirty="0" err="1"/>
              <a:t>produk</a:t>
            </a:r>
            <a:r>
              <a:rPr lang="en-US" b="1" dirty="0"/>
              <a:t> </a:t>
            </a:r>
            <a:r>
              <a:rPr lang="en-US" b="1" dirty="0" err="1"/>
              <a:t>asuransi</a:t>
            </a:r>
            <a:r>
              <a:rPr lang="en-US" b="1" dirty="0"/>
              <a:t> </a:t>
            </a:r>
            <a:r>
              <a:rPr lang="en-US" b="1" dirty="0" err="1"/>
              <a:t>kendaraan</a:t>
            </a:r>
            <a:r>
              <a:rPr lang="en-US" b="1" dirty="0"/>
              <a:t> </a:t>
            </a:r>
            <a:r>
              <a:rPr lang="en-US" b="1" dirty="0" err="1"/>
              <a:t>mereka</a:t>
            </a:r>
            <a:endParaRPr lang="en-ID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1ED40-7306-01A4-D067-07B3C1A899B6}"/>
              </a:ext>
            </a:extLst>
          </p:cNvPr>
          <p:cNvSpPr txBox="1"/>
          <p:nvPr/>
        </p:nvSpPr>
        <p:spPr>
          <a:xfrm>
            <a:off x="7128900" y="3088940"/>
            <a:ext cx="1201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Pelanggan</a:t>
            </a:r>
            <a:r>
              <a:rPr lang="en-US" b="1" dirty="0"/>
              <a:t>  </a:t>
            </a:r>
            <a:r>
              <a:rPr lang="en-US" b="1" dirty="0" err="1"/>
              <a:t>Tertarik</a:t>
            </a:r>
            <a:endParaRPr lang="en-ID" b="1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B230A55-DAA4-A9D1-5770-4EB93919EF92}"/>
              </a:ext>
            </a:extLst>
          </p:cNvPr>
          <p:cNvSpPr/>
          <p:nvPr/>
        </p:nvSpPr>
        <p:spPr>
          <a:xfrm>
            <a:off x="8652274" y="2167749"/>
            <a:ext cx="627797" cy="559558"/>
          </a:xfrm>
          <a:prstGeom prst="rightArrow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39F9F36-0F26-8E81-F399-1A0D1F159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393" y="1485274"/>
            <a:ext cx="1424749" cy="14247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F74285-B8DE-E5CF-BCE4-1C64CC29364D}"/>
              </a:ext>
            </a:extLst>
          </p:cNvPr>
          <p:cNvSpPr txBox="1"/>
          <p:nvPr/>
        </p:nvSpPr>
        <p:spPr>
          <a:xfrm>
            <a:off x="10215746" y="3070349"/>
            <a:ext cx="1201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Marketing Campaign</a:t>
            </a:r>
            <a:endParaRPr lang="en-ID" b="1" dirty="0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C6400B39-0D60-5A68-E522-D15278AE3ABE}"/>
              </a:ext>
            </a:extLst>
          </p:cNvPr>
          <p:cNvSpPr/>
          <p:nvPr/>
        </p:nvSpPr>
        <p:spPr>
          <a:xfrm rot="5400000" flipV="1">
            <a:off x="9106695" y="3921975"/>
            <a:ext cx="1558562" cy="1839607"/>
          </a:xfrm>
          <a:prstGeom prst="bentUpArrow">
            <a:avLst>
              <a:gd name="adj1" fmla="val 25000"/>
              <a:gd name="adj2" fmla="val 25343"/>
              <a:gd name="adj3" fmla="val 25000"/>
            </a:avLst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A39AB93-C82C-F4E5-A7A3-8145E43C16B0}"/>
              </a:ext>
            </a:extLst>
          </p:cNvPr>
          <p:cNvSpPr/>
          <p:nvPr/>
        </p:nvSpPr>
        <p:spPr>
          <a:xfrm>
            <a:off x="3315615" y="4456387"/>
            <a:ext cx="4980705" cy="13790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/>
                </a:solidFill>
              </a:rPr>
              <a:t>Biaya</a:t>
            </a:r>
            <a:r>
              <a:rPr lang="en-US" sz="2000" b="1" dirty="0">
                <a:solidFill>
                  <a:schemeClr val="tx1"/>
                </a:solidFill>
              </a:rPr>
              <a:t> marketing campaign </a:t>
            </a:r>
            <a:r>
              <a:rPr lang="en-US" sz="2000" b="1" i="1" dirty="0" err="1">
                <a:solidFill>
                  <a:schemeClr val="tx1"/>
                </a:solidFill>
              </a:rPr>
              <a:t>lebih</a:t>
            </a:r>
            <a:r>
              <a:rPr lang="en-US" sz="2000" b="1" i="1" dirty="0">
                <a:solidFill>
                  <a:schemeClr val="tx1"/>
                </a:solidFill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</a:rPr>
              <a:t>efektif</a:t>
            </a:r>
            <a:endParaRPr lang="en-US" sz="2000" b="1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Response Rate naik </a:t>
            </a:r>
            <a:r>
              <a:rPr lang="en-US" sz="2000" b="1" dirty="0">
                <a:solidFill>
                  <a:srgbClr val="00B050"/>
                </a:solidFill>
              </a:rPr>
              <a:t>50 %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ROI yang </a:t>
            </a:r>
            <a:r>
              <a:rPr lang="en-US" sz="2000" b="1" dirty="0" err="1">
                <a:solidFill>
                  <a:schemeClr val="tx1"/>
                </a:solidFill>
              </a:rPr>
              <a:t>maksimal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3E38CC8A-8B98-8DA4-F1D0-5C7A259824DD}"/>
              </a:ext>
            </a:extLst>
          </p:cNvPr>
          <p:cNvSpPr/>
          <p:nvPr/>
        </p:nvSpPr>
        <p:spPr>
          <a:xfrm>
            <a:off x="7297239" y="1532640"/>
            <a:ext cx="1170439" cy="480861"/>
          </a:xfrm>
          <a:prstGeom prst="wedgeEllipseCallou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CD14A-5656-529F-2439-EF3D606D0575}"/>
              </a:ext>
            </a:extLst>
          </p:cNvPr>
          <p:cNvSpPr txBox="1"/>
          <p:nvPr/>
        </p:nvSpPr>
        <p:spPr>
          <a:xfrm>
            <a:off x="7340182" y="1621086"/>
            <a:ext cx="11704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I’M INTERESTED</a:t>
            </a:r>
            <a:endParaRPr lang="en-ID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2F84FE-C888-D6AA-D695-D7BA96771D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83" y="1811706"/>
            <a:ext cx="1178877" cy="11788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2211C67-086B-78E8-1353-B99618390F46}"/>
              </a:ext>
            </a:extLst>
          </p:cNvPr>
          <p:cNvSpPr txBox="1"/>
          <p:nvPr/>
        </p:nvSpPr>
        <p:spPr>
          <a:xfrm>
            <a:off x="4531971" y="3105834"/>
            <a:ext cx="183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Machine Learning Model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3399449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7FE38-87A4-2FEB-7BC0-0AE147022339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76A2C0C-2346-3E4A-89A9-964196B7EAE9}"/>
              </a:ext>
            </a:extLst>
          </p:cNvPr>
          <p:cNvSpPr/>
          <p:nvPr/>
        </p:nvSpPr>
        <p:spPr>
          <a:xfrm rot="16200000">
            <a:off x="10913130" y="5579130"/>
            <a:ext cx="1236940" cy="1320800"/>
          </a:xfrm>
          <a:prstGeom prst="rtTriangle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4ADC162-2211-EDFC-48B0-51BE1DE11C96}"/>
              </a:ext>
            </a:extLst>
          </p:cNvPr>
          <p:cNvSpPr/>
          <p:nvPr/>
        </p:nvSpPr>
        <p:spPr>
          <a:xfrm rot="16200000">
            <a:off x="11257442" y="5930812"/>
            <a:ext cx="903917" cy="965200"/>
          </a:xfrm>
          <a:prstGeom prst="rtTriangle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5A6D989-AF3C-9AF8-3550-C7246DDFB262}"/>
              </a:ext>
            </a:extLst>
          </p:cNvPr>
          <p:cNvSpPr/>
          <p:nvPr/>
        </p:nvSpPr>
        <p:spPr>
          <a:xfrm rot="16200000">
            <a:off x="11572241" y="6245611"/>
            <a:ext cx="599440" cy="640080"/>
          </a:xfrm>
          <a:prstGeom prst="rtTriangle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749D6-6634-8D38-C521-2832BFB6795C}"/>
              </a:ext>
            </a:extLst>
          </p:cNvPr>
          <p:cNvSpPr txBox="1"/>
          <p:nvPr/>
        </p:nvSpPr>
        <p:spPr>
          <a:xfrm>
            <a:off x="728214" y="932144"/>
            <a:ext cx="85954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Business</a:t>
            </a:r>
            <a:r>
              <a:rPr lang="en-US" sz="40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 </a:t>
            </a:r>
            <a:r>
              <a:rPr lang="en-US" sz="4000" b="1" dirty="0">
                <a:solidFill>
                  <a:srgbClr val="3673A6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Simulation – </a:t>
            </a:r>
            <a:r>
              <a:rPr lang="en-US" sz="40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Before Model</a:t>
            </a:r>
            <a:endParaRPr lang="en-ID" sz="4000" dirty="0">
              <a:solidFill>
                <a:srgbClr val="F47B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32106A-EE15-A3A0-3EFA-51710C814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53" y="2054269"/>
            <a:ext cx="4560278" cy="295614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C17426-ED62-8153-27BA-6122DD14BE70}"/>
              </a:ext>
            </a:extLst>
          </p:cNvPr>
          <p:cNvSpPr/>
          <p:nvPr/>
        </p:nvSpPr>
        <p:spPr>
          <a:xfrm>
            <a:off x="6450904" y="2004165"/>
            <a:ext cx="5101017" cy="309392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Campaign Cost :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     </a:t>
            </a:r>
            <a:r>
              <a:rPr lang="en-US" sz="2000" dirty="0">
                <a:solidFill>
                  <a:schemeClr val="tx1"/>
                </a:solidFill>
              </a:rPr>
              <a:t>$ 800.000 (381.109 </a:t>
            </a:r>
            <a:r>
              <a:rPr lang="en-US" sz="2000" dirty="0" err="1">
                <a:solidFill>
                  <a:schemeClr val="tx1"/>
                </a:solidFill>
              </a:rPr>
              <a:t>Pelanggan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Response Rate: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     </a:t>
            </a:r>
            <a:r>
              <a:rPr lang="en-US" sz="2000" b="1" dirty="0">
                <a:solidFill>
                  <a:srgbClr val="FF0000"/>
                </a:solidFill>
              </a:rPr>
              <a:t>12,26 %</a:t>
            </a:r>
            <a:r>
              <a:rPr lang="en-US" sz="2000" dirty="0">
                <a:solidFill>
                  <a:schemeClr val="tx1"/>
                </a:solidFill>
              </a:rPr>
              <a:t> (46.723 </a:t>
            </a:r>
            <a:r>
              <a:rPr lang="en-US" sz="2000" dirty="0" err="1">
                <a:solidFill>
                  <a:schemeClr val="tx1"/>
                </a:solidFill>
              </a:rPr>
              <a:t>Pelanggan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tertarik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Return of Investment: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      </a:t>
            </a:r>
            <a:r>
              <a:rPr lang="en-US" sz="2000" dirty="0">
                <a:solidFill>
                  <a:schemeClr val="tx1"/>
                </a:solidFill>
              </a:rPr>
              <a:t>$ 135.963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ID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B6A6625-6AEE-A676-1525-D3CBD6EB515A}"/>
              </a:ext>
            </a:extLst>
          </p:cNvPr>
          <p:cNvSpPr/>
          <p:nvPr/>
        </p:nvSpPr>
        <p:spPr>
          <a:xfrm>
            <a:off x="4215480" y="5563889"/>
            <a:ext cx="3788651" cy="93005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Campaign Cost / Customer </a:t>
            </a:r>
            <a:r>
              <a:rPr lang="en-US" b="1" dirty="0">
                <a:solidFill>
                  <a:schemeClr val="tx1"/>
                </a:solidFill>
              </a:rPr>
              <a:t>: $ 2.09</a:t>
            </a:r>
          </a:p>
          <a:p>
            <a:r>
              <a:rPr lang="en-US" dirty="0">
                <a:solidFill>
                  <a:schemeClr val="tx1"/>
                </a:solidFill>
              </a:rPr>
              <a:t>Return / Customer : </a:t>
            </a:r>
            <a:r>
              <a:rPr lang="en-US" b="1" dirty="0">
                <a:solidFill>
                  <a:schemeClr val="tx1"/>
                </a:solidFill>
              </a:rPr>
              <a:t>$ 5</a:t>
            </a:r>
          </a:p>
          <a:p>
            <a:r>
              <a:rPr lang="en-US" dirty="0">
                <a:solidFill>
                  <a:schemeClr val="tx1"/>
                </a:solidFill>
              </a:rPr>
              <a:t>ROI : </a:t>
            </a:r>
            <a:r>
              <a:rPr lang="en-US" b="1" dirty="0">
                <a:solidFill>
                  <a:schemeClr val="tx1"/>
                </a:solidFill>
              </a:rPr>
              <a:t>$ 2.91</a:t>
            </a:r>
            <a:endParaRPr lang="en-ID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908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7FE38-87A4-2FEB-7BC0-0AE147022339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76A2C0C-2346-3E4A-89A9-964196B7EAE9}"/>
              </a:ext>
            </a:extLst>
          </p:cNvPr>
          <p:cNvSpPr/>
          <p:nvPr/>
        </p:nvSpPr>
        <p:spPr>
          <a:xfrm rot="16200000">
            <a:off x="10913130" y="5579130"/>
            <a:ext cx="1236940" cy="1320800"/>
          </a:xfrm>
          <a:prstGeom prst="rtTriangle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4ADC162-2211-EDFC-48B0-51BE1DE11C96}"/>
              </a:ext>
            </a:extLst>
          </p:cNvPr>
          <p:cNvSpPr/>
          <p:nvPr/>
        </p:nvSpPr>
        <p:spPr>
          <a:xfrm rot="16200000">
            <a:off x="11257442" y="5930812"/>
            <a:ext cx="903917" cy="965200"/>
          </a:xfrm>
          <a:prstGeom prst="rtTriangle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5A6D989-AF3C-9AF8-3550-C7246DDFB262}"/>
              </a:ext>
            </a:extLst>
          </p:cNvPr>
          <p:cNvSpPr/>
          <p:nvPr/>
        </p:nvSpPr>
        <p:spPr>
          <a:xfrm rot="16200000">
            <a:off x="11572241" y="6245611"/>
            <a:ext cx="599440" cy="640080"/>
          </a:xfrm>
          <a:prstGeom prst="rtTriangle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749D6-6634-8D38-C521-2832BFB6795C}"/>
              </a:ext>
            </a:extLst>
          </p:cNvPr>
          <p:cNvSpPr txBox="1"/>
          <p:nvPr/>
        </p:nvSpPr>
        <p:spPr>
          <a:xfrm>
            <a:off x="728214" y="932144"/>
            <a:ext cx="83782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Business</a:t>
            </a:r>
            <a:r>
              <a:rPr lang="en-US" sz="40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 </a:t>
            </a:r>
            <a:r>
              <a:rPr lang="en-US" sz="4000" b="1" dirty="0">
                <a:solidFill>
                  <a:srgbClr val="3673A6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Simulation – After Model</a:t>
            </a:r>
            <a:endParaRPr lang="en-ID" sz="4000" dirty="0">
              <a:solidFill>
                <a:srgbClr val="3673A6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32106A-EE15-A3A0-3EFA-51710C814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53" y="2054269"/>
            <a:ext cx="4560278" cy="295614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C17426-ED62-8153-27BA-6122DD14BE70}"/>
              </a:ext>
            </a:extLst>
          </p:cNvPr>
          <p:cNvSpPr/>
          <p:nvPr/>
        </p:nvSpPr>
        <p:spPr>
          <a:xfrm>
            <a:off x="6450904" y="2004165"/>
            <a:ext cx="5101017" cy="309392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Campaign Cost :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     </a:t>
            </a:r>
            <a:r>
              <a:rPr lang="en-US" sz="2000" dirty="0">
                <a:solidFill>
                  <a:schemeClr val="tx1"/>
                </a:solidFill>
              </a:rPr>
              <a:t>$ 627.000 (300.000 </a:t>
            </a:r>
            <a:r>
              <a:rPr lang="en-US" sz="2000" dirty="0" err="1">
                <a:solidFill>
                  <a:schemeClr val="tx1"/>
                </a:solidFill>
              </a:rPr>
              <a:t>Pelanggan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Response Rate: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     </a:t>
            </a:r>
            <a:r>
              <a:rPr lang="en-US" sz="2000" b="1" dirty="0">
                <a:solidFill>
                  <a:srgbClr val="00B050"/>
                </a:solidFill>
              </a:rPr>
              <a:t>50 %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(150.000 </a:t>
            </a:r>
            <a:r>
              <a:rPr lang="en-US" sz="2000" dirty="0" err="1">
                <a:solidFill>
                  <a:schemeClr val="tx1"/>
                </a:solidFill>
              </a:rPr>
              <a:t>Pelanggan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tertarik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Return of Investment: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      </a:t>
            </a:r>
            <a:r>
              <a:rPr lang="en-US" sz="2000" b="1" dirty="0">
                <a:solidFill>
                  <a:srgbClr val="00B050"/>
                </a:solidFill>
              </a:rPr>
              <a:t>$ 436.500</a:t>
            </a:r>
            <a:endParaRPr lang="en-US" b="1" dirty="0">
              <a:solidFill>
                <a:srgbClr val="00B050"/>
              </a:solidFill>
            </a:endParaRPr>
          </a:p>
          <a:p>
            <a:pPr algn="ctr"/>
            <a:endParaRPr lang="en-ID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B6A6625-6AEE-A676-1525-D3CBD6EB515A}"/>
              </a:ext>
            </a:extLst>
          </p:cNvPr>
          <p:cNvSpPr/>
          <p:nvPr/>
        </p:nvSpPr>
        <p:spPr>
          <a:xfrm>
            <a:off x="4215480" y="5563889"/>
            <a:ext cx="3788651" cy="93005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Campaign Cost / Customer </a:t>
            </a:r>
            <a:r>
              <a:rPr lang="en-US" b="1" dirty="0">
                <a:solidFill>
                  <a:schemeClr val="tx1"/>
                </a:solidFill>
              </a:rPr>
              <a:t>: $ 2.09</a:t>
            </a:r>
          </a:p>
          <a:p>
            <a:r>
              <a:rPr lang="en-US" dirty="0">
                <a:solidFill>
                  <a:schemeClr val="tx1"/>
                </a:solidFill>
              </a:rPr>
              <a:t>Return / Customer : </a:t>
            </a:r>
            <a:r>
              <a:rPr lang="en-US" b="1" dirty="0">
                <a:solidFill>
                  <a:schemeClr val="tx1"/>
                </a:solidFill>
              </a:rPr>
              <a:t>$ 5</a:t>
            </a:r>
          </a:p>
          <a:p>
            <a:r>
              <a:rPr lang="en-US" dirty="0">
                <a:solidFill>
                  <a:schemeClr val="tx1"/>
                </a:solidFill>
              </a:rPr>
              <a:t>ROI : </a:t>
            </a:r>
            <a:r>
              <a:rPr lang="en-US" b="1" dirty="0">
                <a:solidFill>
                  <a:schemeClr val="tx1"/>
                </a:solidFill>
              </a:rPr>
              <a:t>$ 2.91</a:t>
            </a:r>
            <a:endParaRPr lang="en-ID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047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7FE38-87A4-2FEB-7BC0-0AE147022339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76A2C0C-2346-3E4A-89A9-964196B7EAE9}"/>
              </a:ext>
            </a:extLst>
          </p:cNvPr>
          <p:cNvSpPr/>
          <p:nvPr/>
        </p:nvSpPr>
        <p:spPr>
          <a:xfrm rot="16200000">
            <a:off x="10913130" y="5579130"/>
            <a:ext cx="1236940" cy="1320800"/>
          </a:xfrm>
          <a:prstGeom prst="rtTriangle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4ADC162-2211-EDFC-48B0-51BE1DE11C96}"/>
              </a:ext>
            </a:extLst>
          </p:cNvPr>
          <p:cNvSpPr/>
          <p:nvPr/>
        </p:nvSpPr>
        <p:spPr>
          <a:xfrm rot="16200000">
            <a:off x="11257442" y="5930812"/>
            <a:ext cx="903917" cy="965200"/>
          </a:xfrm>
          <a:prstGeom prst="rtTriangle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5A6D989-AF3C-9AF8-3550-C7246DDFB262}"/>
              </a:ext>
            </a:extLst>
          </p:cNvPr>
          <p:cNvSpPr/>
          <p:nvPr/>
        </p:nvSpPr>
        <p:spPr>
          <a:xfrm rot="16200000">
            <a:off x="11572241" y="6245611"/>
            <a:ext cx="599440" cy="640080"/>
          </a:xfrm>
          <a:prstGeom prst="rtTriangle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749D6-6634-8D38-C521-2832BFB6795C}"/>
              </a:ext>
            </a:extLst>
          </p:cNvPr>
          <p:cNvSpPr txBox="1"/>
          <p:nvPr/>
        </p:nvSpPr>
        <p:spPr>
          <a:xfrm>
            <a:off x="728213" y="932144"/>
            <a:ext cx="71005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Business</a:t>
            </a:r>
            <a:r>
              <a:rPr lang="en-US" sz="40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 </a:t>
            </a:r>
            <a:r>
              <a:rPr lang="en-US" sz="4000" b="1" dirty="0">
                <a:solidFill>
                  <a:srgbClr val="3673A6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Recommendation</a:t>
            </a:r>
            <a:endParaRPr lang="en-ID" sz="4000" dirty="0">
              <a:solidFill>
                <a:srgbClr val="3673A6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1E41A1-01A4-3EE3-FCC8-4A4350FB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2" y="1924667"/>
            <a:ext cx="4879970" cy="3133926"/>
          </a:xfrm>
          <a:prstGeom prst="rect">
            <a:avLst/>
          </a:prstGeom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E98BF7-4B9C-C5E9-7E5A-1B6534B2C8BD}"/>
              </a:ext>
            </a:extLst>
          </p:cNvPr>
          <p:cNvSpPr/>
          <p:nvPr/>
        </p:nvSpPr>
        <p:spPr>
          <a:xfrm rot="16200000">
            <a:off x="118210" y="3241143"/>
            <a:ext cx="1232550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367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673A6"/>
                </a:solidFill>
              </a:rPr>
              <a:t>Response</a:t>
            </a:r>
            <a:endParaRPr lang="en-ID" b="1" dirty="0">
              <a:solidFill>
                <a:srgbClr val="3673A6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58B87-BA35-38C9-3C90-1DE3FAD27A0E}"/>
              </a:ext>
            </a:extLst>
          </p:cNvPr>
          <p:cNvSpPr/>
          <p:nvPr/>
        </p:nvSpPr>
        <p:spPr>
          <a:xfrm>
            <a:off x="1672290" y="4870809"/>
            <a:ext cx="2978368" cy="409791"/>
          </a:xfrm>
          <a:prstGeom prst="rect">
            <a:avLst/>
          </a:prstGeom>
          <a:solidFill>
            <a:schemeClr val="bg1"/>
          </a:solidFill>
          <a:ln w="28575">
            <a:solidFill>
              <a:srgbClr val="F4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47B00"/>
                </a:solidFill>
              </a:rPr>
              <a:t>Punya </a:t>
            </a:r>
            <a:r>
              <a:rPr lang="en-US" b="1" dirty="0" err="1">
                <a:solidFill>
                  <a:srgbClr val="F47B00"/>
                </a:solidFill>
              </a:rPr>
              <a:t>Asuransi</a:t>
            </a:r>
            <a:r>
              <a:rPr lang="en-US" b="1" dirty="0">
                <a:solidFill>
                  <a:srgbClr val="F47B00"/>
                </a:solidFill>
              </a:rPr>
              <a:t> </a:t>
            </a:r>
            <a:r>
              <a:rPr lang="en-US" b="1" dirty="0" err="1">
                <a:solidFill>
                  <a:srgbClr val="F47B00"/>
                </a:solidFill>
              </a:rPr>
              <a:t>sebelumnya</a:t>
            </a:r>
            <a:endParaRPr lang="en-ID" b="1" dirty="0">
              <a:solidFill>
                <a:srgbClr val="F47B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A2FC11-A4F8-1131-0987-72FD203BDB33}"/>
              </a:ext>
            </a:extLst>
          </p:cNvPr>
          <p:cNvSpPr/>
          <p:nvPr/>
        </p:nvSpPr>
        <p:spPr>
          <a:xfrm>
            <a:off x="932041" y="2981356"/>
            <a:ext cx="155830" cy="823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3047D13-AF57-F1AF-562B-4726C69F29AD}"/>
              </a:ext>
            </a:extLst>
          </p:cNvPr>
          <p:cNvSpPr/>
          <p:nvPr/>
        </p:nvSpPr>
        <p:spPr>
          <a:xfrm>
            <a:off x="5923722" y="1759225"/>
            <a:ext cx="5303078" cy="788031"/>
          </a:xfrm>
          <a:prstGeom prst="roundRect">
            <a:avLst/>
          </a:prstGeom>
          <a:solidFill>
            <a:srgbClr val="FFD14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Feature Previously Insured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9D3553-7006-BB1E-80BB-956886016B06}"/>
              </a:ext>
            </a:extLst>
          </p:cNvPr>
          <p:cNvSpPr txBox="1"/>
          <p:nvPr/>
        </p:nvSpPr>
        <p:spPr>
          <a:xfrm>
            <a:off x="5923722" y="2778757"/>
            <a:ext cx="5303078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Memfokuskan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marketing campaign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penawaran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kepada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asuransi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kendaraan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sebelumnya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memberikan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keunggulan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asuransi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kendaraan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punya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prosedur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klaim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asuransi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mudah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cepat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sampai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langsung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54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7FE38-87A4-2FEB-7BC0-0AE147022339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76A2C0C-2346-3E4A-89A9-964196B7EAE9}"/>
              </a:ext>
            </a:extLst>
          </p:cNvPr>
          <p:cNvSpPr/>
          <p:nvPr/>
        </p:nvSpPr>
        <p:spPr>
          <a:xfrm rot="16200000">
            <a:off x="10913130" y="5579130"/>
            <a:ext cx="1236940" cy="1320800"/>
          </a:xfrm>
          <a:prstGeom prst="rtTriangle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4ADC162-2211-EDFC-48B0-51BE1DE11C96}"/>
              </a:ext>
            </a:extLst>
          </p:cNvPr>
          <p:cNvSpPr/>
          <p:nvPr/>
        </p:nvSpPr>
        <p:spPr>
          <a:xfrm rot="16200000">
            <a:off x="11257442" y="5930812"/>
            <a:ext cx="903917" cy="965200"/>
          </a:xfrm>
          <a:prstGeom prst="rtTriangle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5A6D989-AF3C-9AF8-3550-C7246DDFB262}"/>
              </a:ext>
            </a:extLst>
          </p:cNvPr>
          <p:cNvSpPr/>
          <p:nvPr/>
        </p:nvSpPr>
        <p:spPr>
          <a:xfrm rot="16200000">
            <a:off x="11572241" y="6245611"/>
            <a:ext cx="599440" cy="640080"/>
          </a:xfrm>
          <a:prstGeom prst="rtTriangle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749D6-6634-8D38-C521-2832BFB6795C}"/>
              </a:ext>
            </a:extLst>
          </p:cNvPr>
          <p:cNvSpPr txBox="1"/>
          <p:nvPr/>
        </p:nvSpPr>
        <p:spPr>
          <a:xfrm>
            <a:off x="728214" y="932144"/>
            <a:ext cx="66245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Business</a:t>
            </a:r>
            <a:r>
              <a:rPr lang="en-US" sz="40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 </a:t>
            </a:r>
            <a:r>
              <a:rPr lang="en-US" sz="4000" b="1" dirty="0">
                <a:solidFill>
                  <a:srgbClr val="3673A6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Recommendation</a:t>
            </a:r>
            <a:endParaRPr lang="en-ID" sz="4000" dirty="0">
              <a:solidFill>
                <a:srgbClr val="3673A6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B8D6EA-D7BA-F0AC-2CBB-E138D0CAD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14" y="1901063"/>
            <a:ext cx="4777042" cy="31813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D5FE41F-D566-A723-436F-798447FD79D8}"/>
              </a:ext>
            </a:extLst>
          </p:cNvPr>
          <p:cNvSpPr/>
          <p:nvPr/>
        </p:nvSpPr>
        <p:spPr>
          <a:xfrm rot="16200000">
            <a:off x="118210" y="3241143"/>
            <a:ext cx="1232550" cy="307777"/>
          </a:xfrm>
          <a:prstGeom prst="rect">
            <a:avLst/>
          </a:prstGeom>
          <a:solidFill>
            <a:schemeClr val="bg1"/>
          </a:solidFill>
          <a:ln w="28575">
            <a:solidFill>
              <a:srgbClr val="367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3673A6"/>
                </a:solidFill>
              </a:rPr>
              <a:t>Response</a:t>
            </a:r>
            <a:endParaRPr lang="en-ID" b="1" dirty="0">
              <a:solidFill>
                <a:srgbClr val="3673A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C1F9D2-C627-E7B9-0614-A536E63AE333}"/>
              </a:ext>
            </a:extLst>
          </p:cNvPr>
          <p:cNvSpPr/>
          <p:nvPr/>
        </p:nvSpPr>
        <p:spPr>
          <a:xfrm>
            <a:off x="1466259" y="4905096"/>
            <a:ext cx="3155349" cy="392461"/>
          </a:xfrm>
          <a:prstGeom prst="rect">
            <a:avLst/>
          </a:prstGeom>
          <a:solidFill>
            <a:schemeClr val="bg1"/>
          </a:solidFill>
          <a:ln w="28575">
            <a:solidFill>
              <a:srgbClr val="F4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F47B00"/>
                </a:solidFill>
              </a:rPr>
              <a:t>Kendaraan</a:t>
            </a:r>
            <a:r>
              <a:rPr lang="en-US" b="1" dirty="0">
                <a:solidFill>
                  <a:srgbClr val="F47B00"/>
                </a:solidFill>
              </a:rPr>
              <a:t> </a:t>
            </a:r>
            <a:r>
              <a:rPr lang="en-US" b="1" dirty="0" err="1">
                <a:solidFill>
                  <a:srgbClr val="F47B00"/>
                </a:solidFill>
              </a:rPr>
              <a:t>pernah</a:t>
            </a:r>
            <a:r>
              <a:rPr lang="en-US" b="1" dirty="0">
                <a:solidFill>
                  <a:srgbClr val="F47B00"/>
                </a:solidFill>
              </a:rPr>
              <a:t> </a:t>
            </a:r>
            <a:r>
              <a:rPr lang="en-US" b="1" dirty="0" err="1">
                <a:solidFill>
                  <a:srgbClr val="F47B00"/>
                </a:solidFill>
              </a:rPr>
              <a:t>kecelakaan</a:t>
            </a:r>
            <a:endParaRPr lang="en-ID" b="1" dirty="0">
              <a:solidFill>
                <a:srgbClr val="F47B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70C41F-5E60-52C7-7BD3-A1C478933C1B}"/>
              </a:ext>
            </a:extLst>
          </p:cNvPr>
          <p:cNvSpPr/>
          <p:nvPr/>
        </p:nvSpPr>
        <p:spPr>
          <a:xfrm>
            <a:off x="2849047" y="4745471"/>
            <a:ext cx="693885" cy="102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828136-9564-CACF-541E-D2C12D07F5E8}"/>
              </a:ext>
            </a:extLst>
          </p:cNvPr>
          <p:cNvSpPr/>
          <p:nvPr/>
        </p:nvSpPr>
        <p:spPr>
          <a:xfrm>
            <a:off x="976144" y="3119545"/>
            <a:ext cx="128674" cy="532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C97587B-3A6D-3F46-AA70-F0C46D793ADF}"/>
              </a:ext>
            </a:extLst>
          </p:cNvPr>
          <p:cNvSpPr/>
          <p:nvPr/>
        </p:nvSpPr>
        <p:spPr>
          <a:xfrm>
            <a:off x="5923722" y="1759226"/>
            <a:ext cx="5303078" cy="798917"/>
          </a:xfrm>
          <a:prstGeom prst="roundRect">
            <a:avLst/>
          </a:prstGeom>
          <a:solidFill>
            <a:srgbClr val="FFD14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Feature Vehicle Damage</a:t>
            </a:r>
            <a:endParaRPr lang="en-ID" sz="20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F334FF-7C4A-A22B-3D84-12089AA094AF}"/>
              </a:ext>
            </a:extLst>
          </p:cNvPr>
          <p:cNvSpPr txBox="1"/>
          <p:nvPr/>
        </p:nvSpPr>
        <p:spPr>
          <a:xfrm>
            <a:off x="5923722" y="2778757"/>
            <a:ext cx="5303078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Memberikan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campaign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kepada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kendaraanya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pernah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mengalami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kerusakan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tentang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pentingnya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asuransi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kendaraan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besarnya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perbaikan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kendaraan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apabila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Dan juga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memberikan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promo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menarik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cover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seluruh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perbaikan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kendaraan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apabila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kerusakan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tanpa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syarat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apapun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083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A5B358-E746-7ECC-2B74-9840D0C92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2" b="586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280" y="257989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7FE38-87A4-2FEB-7BC0-0AE147022339}"/>
              </a:ext>
            </a:extLst>
          </p:cNvPr>
          <p:cNvSpPr txBox="1"/>
          <p:nvPr/>
        </p:nvSpPr>
        <p:spPr>
          <a:xfrm>
            <a:off x="4673756" y="6406499"/>
            <a:ext cx="284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b="1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b="1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749D6-6634-8D38-C521-2832BFB6795C}"/>
              </a:ext>
            </a:extLst>
          </p:cNvPr>
          <p:cNvSpPr txBox="1"/>
          <p:nvPr/>
        </p:nvSpPr>
        <p:spPr>
          <a:xfrm>
            <a:off x="3046761" y="2743487"/>
            <a:ext cx="609847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bg2">
                    <a:lumMod val="2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Thank You!</a:t>
            </a:r>
            <a:endParaRPr lang="en-ID" sz="8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0E82386-CC68-A277-4031-0B3EB567B053}"/>
              </a:ext>
            </a:extLst>
          </p:cNvPr>
          <p:cNvSpPr/>
          <p:nvPr/>
        </p:nvSpPr>
        <p:spPr>
          <a:xfrm>
            <a:off x="4917280" y="4084921"/>
            <a:ext cx="2357437" cy="45719"/>
          </a:xfrm>
          <a:prstGeom prst="round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F0ADD1-5414-3C16-5E47-43CAB5542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644" y="257989"/>
            <a:ext cx="1242595" cy="43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8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4BD2C6-B6CB-2614-64B3-0883AD530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C4FA93-6576-4443-8D38-B656CAC7D289}"/>
              </a:ext>
            </a:extLst>
          </p:cNvPr>
          <p:cNvSpPr txBox="1"/>
          <p:nvPr/>
        </p:nvSpPr>
        <p:spPr>
          <a:xfrm>
            <a:off x="2794136" y="3452623"/>
            <a:ext cx="1552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Herald</a:t>
            </a:r>
            <a:endParaRPr lang="en-ID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97CFAE-C255-ABE7-166E-FEE24084CB06}"/>
              </a:ext>
            </a:extLst>
          </p:cNvPr>
          <p:cNvSpPr txBox="1"/>
          <p:nvPr/>
        </p:nvSpPr>
        <p:spPr>
          <a:xfrm>
            <a:off x="4273587" y="3451638"/>
            <a:ext cx="1552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Hansen</a:t>
            </a:r>
            <a:endParaRPr lang="en-ID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A2D30B-4F5A-0269-BDF2-795F8DC8F84B}"/>
              </a:ext>
            </a:extLst>
          </p:cNvPr>
          <p:cNvSpPr txBox="1"/>
          <p:nvPr/>
        </p:nvSpPr>
        <p:spPr>
          <a:xfrm>
            <a:off x="5869748" y="3458165"/>
            <a:ext cx="1552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Bunga</a:t>
            </a:r>
            <a:endParaRPr lang="en-ID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469FE5-E47B-7CEF-0B8C-70DD22F3FDCA}"/>
              </a:ext>
            </a:extLst>
          </p:cNvPr>
          <p:cNvSpPr txBox="1"/>
          <p:nvPr/>
        </p:nvSpPr>
        <p:spPr>
          <a:xfrm>
            <a:off x="7503249" y="3453794"/>
            <a:ext cx="1552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Putri</a:t>
            </a:r>
            <a:endParaRPr lang="en-ID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94E632-596F-8D36-8D17-E0E532244EEB}"/>
              </a:ext>
            </a:extLst>
          </p:cNvPr>
          <p:cNvSpPr txBox="1"/>
          <p:nvPr/>
        </p:nvSpPr>
        <p:spPr>
          <a:xfrm>
            <a:off x="3570389" y="5273521"/>
            <a:ext cx="1552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Arif</a:t>
            </a:r>
            <a:endParaRPr lang="en-ID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27CB6F-C9FB-B37D-7A10-226AB770DB16}"/>
              </a:ext>
            </a:extLst>
          </p:cNvPr>
          <p:cNvSpPr txBox="1"/>
          <p:nvPr/>
        </p:nvSpPr>
        <p:spPr>
          <a:xfrm>
            <a:off x="5165363" y="5282505"/>
            <a:ext cx="1552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Arsyadana</a:t>
            </a:r>
            <a:endParaRPr lang="en-ID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17BB96-8207-6619-BFD2-8159D2F1E07E}"/>
              </a:ext>
            </a:extLst>
          </p:cNvPr>
          <p:cNvSpPr txBox="1"/>
          <p:nvPr/>
        </p:nvSpPr>
        <p:spPr>
          <a:xfrm>
            <a:off x="6719988" y="5282505"/>
            <a:ext cx="1552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Erdin</a:t>
            </a:r>
            <a:endParaRPr lang="en-ID" sz="16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17726B3-1FB9-1CBC-1682-9D6F8FAA6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206" y="2183963"/>
            <a:ext cx="1100001" cy="12137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E7747D-8A15-01A1-43BE-2DA64EB23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48" y="4028701"/>
            <a:ext cx="1100001" cy="11908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99600B-E838-AB0E-DE17-26612F0AC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67" y="4028700"/>
            <a:ext cx="1100001" cy="11908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BB3E344-D73B-F0AA-71BE-9DE8D82A1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83964"/>
            <a:ext cx="1100001" cy="11417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068105-E188-ABCC-447E-831CB607C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388" y="2183963"/>
            <a:ext cx="1100001" cy="11419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04E5C3-A43F-51F6-A0D6-92AD5057F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907" y="4008164"/>
            <a:ext cx="1100001" cy="11419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3E1631-FD6E-451A-19A3-A786E84C5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08" y="2183964"/>
            <a:ext cx="1100001" cy="1141786"/>
          </a:xfrm>
          <a:prstGeom prst="rect">
            <a:avLst/>
          </a:prstGeom>
        </p:spPr>
      </p:pic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6D20F094-9BD3-C269-50FB-751BE528E303}"/>
              </a:ext>
            </a:extLst>
          </p:cNvPr>
          <p:cNvSpPr/>
          <p:nvPr/>
        </p:nvSpPr>
        <p:spPr>
          <a:xfrm rot="16200000">
            <a:off x="10913130" y="5579130"/>
            <a:ext cx="1236940" cy="1320800"/>
          </a:xfrm>
          <a:prstGeom prst="rtTriangle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D78CB045-B2DF-2691-59DC-5B51BA8965AE}"/>
              </a:ext>
            </a:extLst>
          </p:cNvPr>
          <p:cNvSpPr/>
          <p:nvPr/>
        </p:nvSpPr>
        <p:spPr>
          <a:xfrm rot="16200000">
            <a:off x="11257442" y="5930812"/>
            <a:ext cx="903917" cy="965200"/>
          </a:xfrm>
          <a:prstGeom prst="rtTriangle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1CC59CD1-E31C-73CF-0EDE-B39C11D21A76}"/>
              </a:ext>
            </a:extLst>
          </p:cNvPr>
          <p:cNvSpPr/>
          <p:nvPr/>
        </p:nvSpPr>
        <p:spPr>
          <a:xfrm rot="16200000">
            <a:off x="11572241" y="6245611"/>
            <a:ext cx="599440" cy="640080"/>
          </a:xfrm>
          <a:prstGeom prst="rtTriangle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FE90D-CCC7-3FFF-0EC5-D4196C02E6F5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FCA4F6-595D-71E3-45E0-EC1E0014D847}"/>
              </a:ext>
            </a:extLst>
          </p:cNvPr>
          <p:cNvSpPr txBox="1"/>
          <p:nvPr/>
        </p:nvSpPr>
        <p:spPr>
          <a:xfrm>
            <a:off x="4626051" y="905989"/>
            <a:ext cx="29398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Our </a:t>
            </a:r>
            <a:r>
              <a:rPr lang="en-US" sz="48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Team</a:t>
            </a:r>
            <a:endParaRPr lang="en-ID" sz="4800" dirty="0">
              <a:solidFill>
                <a:srgbClr val="F47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952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7FE38-87A4-2FEB-7BC0-0AE147022339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76A2C0C-2346-3E4A-89A9-964196B7EAE9}"/>
              </a:ext>
            </a:extLst>
          </p:cNvPr>
          <p:cNvSpPr/>
          <p:nvPr/>
        </p:nvSpPr>
        <p:spPr>
          <a:xfrm rot="16200000">
            <a:off x="10913130" y="5579130"/>
            <a:ext cx="1236940" cy="1320800"/>
          </a:xfrm>
          <a:prstGeom prst="rtTriangle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4ADC162-2211-EDFC-48B0-51BE1DE11C96}"/>
              </a:ext>
            </a:extLst>
          </p:cNvPr>
          <p:cNvSpPr/>
          <p:nvPr/>
        </p:nvSpPr>
        <p:spPr>
          <a:xfrm rot="16200000">
            <a:off x="11257442" y="5930812"/>
            <a:ext cx="903917" cy="965200"/>
          </a:xfrm>
          <a:prstGeom prst="rtTriangle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5A6D989-AF3C-9AF8-3550-C7246DDFB262}"/>
              </a:ext>
            </a:extLst>
          </p:cNvPr>
          <p:cNvSpPr/>
          <p:nvPr/>
        </p:nvSpPr>
        <p:spPr>
          <a:xfrm rot="16200000">
            <a:off x="11572241" y="6245611"/>
            <a:ext cx="599440" cy="640080"/>
          </a:xfrm>
          <a:prstGeom prst="rtTriangle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F0A8DE2-7DA8-94E0-BADD-78F46ED02B41}"/>
              </a:ext>
            </a:extLst>
          </p:cNvPr>
          <p:cNvSpPr/>
          <p:nvPr/>
        </p:nvSpPr>
        <p:spPr>
          <a:xfrm>
            <a:off x="882869" y="1240219"/>
            <a:ext cx="1177160" cy="84083"/>
          </a:xfrm>
          <a:prstGeom prst="roundRect">
            <a:avLst/>
          </a:prstGeom>
          <a:solidFill>
            <a:srgbClr val="F47B00"/>
          </a:solidFill>
          <a:ln>
            <a:solidFill>
              <a:srgbClr val="F4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D84483-C465-B772-0624-B047772FE220}"/>
              </a:ext>
            </a:extLst>
          </p:cNvPr>
          <p:cNvSpPr txBox="1"/>
          <p:nvPr/>
        </p:nvSpPr>
        <p:spPr>
          <a:xfrm>
            <a:off x="749234" y="1384090"/>
            <a:ext cx="28561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Agenda</a:t>
            </a:r>
            <a:endParaRPr lang="en-ID" sz="5400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C003BF14-5ECF-B386-9B79-E6FFA3D20A8B}"/>
              </a:ext>
            </a:extLst>
          </p:cNvPr>
          <p:cNvSpPr/>
          <p:nvPr/>
        </p:nvSpPr>
        <p:spPr>
          <a:xfrm>
            <a:off x="749234" y="2434716"/>
            <a:ext cx="4013419" cy="680545"/>
          </a:xfrm>
          <a:prstGeom prst="hexagon">
            <a:avLst/>
          </a:prstGeom>
          <a:noFill/>
          <a:ln w="28575">
            <a:solidFill>
              <a:srgbClr val="F4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0868EF-917C-46B9-E353-3EF76C5EE9E1}"/>
              </a:ext>
            </a:extLst>
          </p:cNvPr>
          <p:cNvSpPr txBox="1"/>
          <p:nvPr/>
        </p:nvSpPr>
        <p:spPr>
          <a:xfrm>
            <a:off x="1131261" y="2534251"/>
            <a:ext cx="358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Business Understanding</a:t>
            </a:r>
            <a:endParaRPr lang="en-ID" sz="2400" b="1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B535E360-A84E-A3E5-1B2F-C050C96B1E04}"/>
              </a:ext>
            </a:extLst>
          </p:cNvPr>
          <p:cNvSpPr/>
          <p:nvPr/>
        </p:nvSpPr>
        <p:spPr>
          <a:xfrm>
            <a:off x="749234" y="3336702"/>
            <a:ext cx="4013419" cy="680545"/>
          </a:xfrm>
          <a:prstGeom prst="hexagon">
            <a:avLst/>
          </a:prstGeom>
          <a:noFill/>
          <a:ln w="28575">
            <a:solidFill>
              <a:srgbClr val="F4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2D1A23-B26F-E8B1-7F3A-5EEAFD88BD74}"/>
              </a:ext>
            </a:extLst>
          </p:cNvPr>
          <p:cNvSpPr txBox="1"/>
          <p:nvPr/>
        </p:nvSpPr>
        <p:spPr>
          <a:xfrm>
            <a:off x="1131261" y="3436237"/>
            <a:ext cx="358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Exploratory Data Analysis</a:t>
            </a:r>
            <a:endParaRPr lang="en-ID" sz="2400" b="1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001C5758-C0E2-E944-3EB4-705323313B56}"/>
              </a:ext>
            </a:extLst>
          </p:cNvPr>
          <p:cNvSpPr/>
          <p:nvPr/>
        </p:nvSpPr>
        <p:spPr>
          <a:xfrm>
            <a:off x="749234" y="4240222"/>
            <a:ext cx="4013419" cy="680545"/>
          </a:xfrm>
          <a:prstGeom prst="hexagon">
            <a:avLst/>
          </a:prstGeom>
          <a:noFill/>
          <a:ln w="28575">
            <a:solidFill>
              <a:srgbClr val="F4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EBCCD1-A58A-9B82-05CB-1A9204CFEAD3}"/>
              </a:ext>
            </a:extLst>
          </p:cNvPr>
          <p:cNvSpPr txBox="1"/>
          <p:nvPr/>
        </p:nvSpPr>
        <p:spPr>
          <a:xfrm>
            <a:off x="1131261" y="4339757"/>
            <a:ext cx="358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Preprocessing</a:t>
            </a:r>
            <a:endParaRPr lang="en-ID" sz="2400" b="1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145A36A2-42B9-9C61-B8DB-F3E7C702541E}"/>
              </a:ext>
            </a:extLst>
          </p:cNvPr>
          <p:cNvSpPr/>
          <p:nvPr/>
        </p:nvSpPr>
        <p:spPr>
          <a:xfrm>
            <a:off x="5830985" y="2437658"/>
            <a:ext cx="4013419" cy="680545"/>
          </a:xfrm>
          <a:prstGeom prst="hexagon">
            <a:avLst/>
          </a:prstGeom>
          <a:noFill/>
          <a:ln w="28575">
            <a:solidFill>
              <a:srgbClr val="F4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10E35F-D528-1B88-55E8-1AA2BF935D6E}"/>
              </a:ext>
            </a:extLst>
          </p:cNvPr>
          <p:cNvSpPr txBox="1"/>
          <p:nvPr/>
        </p:nvSpPr>
        <p:spPr>
          <a:xfrm>
            <a:off x="6213012" y="2537193"/>
            <a:ext cx="358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Modeling</a:t>
            </a:r>
            <a:endParaRPr lang="en-ID" sz="2400" b="1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28CE6834-4819-6B05-1265-8EC1DAC27919}"/>
              </a:ext>
            </a:extLst>
          </p:cNvPr>
          <p:cNvSpPr/>
          <p:nvPr/>
        </p:nvSpPr>
        <p:spPr>
          <a:xfrm>
            <a:off x="5830985" y="3336702"/>
            <a:ext cx="4013419" cy="680545"/>
          </a:xfrm>
          <a:prstGeom prst="hexagon">
            <a:avLst/>
          </a:prstGeom>
          <a:noFill/>
          <a:ln w="28575">
            <a:solidFill>
              <a:srgbClr val="F4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2E569E-422A-5FBE-CCC5-C5554E7C788E}"/>
              </a:ext>
            </a:extLst>
          </p:cNvPr>
          <p:cNvSpPr txBox="1"/>
          <p:nvPr/>
        </p:nvSpPr>
        <p:spPr>
          <a:xfrm>
            <a:off x="6213012" y="3436237"/>
            <a:ext cx="358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Business </a:t>
            </a:r>
            <a:r>
              <a:rPr lang="en-US" sz="2400" b="1" dirty="0" err="1"/>
              <a:t>Recomendation</a:t>
            </a:r>
            <a:endParaRPr lang="en-ID" sz="2400" b="1" dirty="0"/>
          </a:p>
        </p:txBody>
      </p:sp>
    </p:spTree>
    <p:extLst>
      <p:ext uri="{BB962C8B-B14F-4D97-AF65-F5344CB8AC3E}">
        <p14:creationId xmlns:p14="http://schemas.microsoft.com/office/powerpoint/2010/main" val="63208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AAB74-EE33-999F-E797-C56DA84AA982}"/>
              </a:ext>
            </a:extLst>
          </p:cNvPr>
          <p:cNvSpPr txBox="1"/>
          <p:nvPr/>
        </p:nvSpPr>
        <p:spPr>
          <a:xfrm>
            <a:off x="456566" y="2459504"/>
            <a:ext cx="53644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Business</a:t>
            </a:r>
          </a:p>
          <a:p>
            <a:r>
              <a:rPr lang="en-US" sz="6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Understanding</a:t>
            </a:r>
            <a:endParaRPr lang="en-ID" sz="6000" b="1" dirty="0">
              <a:latin typeface="Yu Gothic Medium" panose="020B0500000000000000" pitchFamily="34" charset="-128"/>
              <a:ea typeface="Yu Gothic Medium" panose="020B05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8FC674-9321-BE0C-8EA2-E7C91960BF1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FE08D-AF07-EE83-8481-409CB1861427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81297E-4924-35E0-A6AC-E9AAE264C9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0" r="19991"/>
          <a:stretch/>
        </p:blipFill>
        <p:spPr>
          <a:xfrm>
            <a:off x="6095998" y="0"/>
            <a:ext cx="609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68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83999E0-05C3-9B6B-0A39-7A78460445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1" r="39563"/>
          <a:stretch/>
        </p:blipFill>
        <p:spPr>
          <a:xfrm>
            <a:off x="6687579" y="0"/>
            <a:ext cx="5504421" cy="6865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C35662-8093-754A-E495-B40B4BF8A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7FE38-87A4-2FEB-7BC0-0AE147022339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76A2C0C-2346-3E4A-89A9-964196B7EAE9}"/>
              </a:ext>
            </a:extLst>
          </p:cNvPr>
          <p:cNvSpPr/>
          <p:nvPr/>
        </p:nvSpPr>
        <p:spPr>
          <a:xfrm rot="16200000">
            <a:off x="10913130" y="5579130"/>
            <a:ext cx="1236940" cy="1320800"/>
          </a:xfrm>
          <a:prstGeom prst="rtTriangle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4ADC162-2211-EDFC-48B0-51BE1DE11C96}"/>
              </a:ext>
            </a:extLst>
          </p:cNvPr>
          <p:cNvSpPr/>
          <p:nvPr/>
        </p:nvSpPr>
        <p:spPr>
          <a:xfrm rot="16200000">
            <a:off x="11257442" y="5930812"/>
            <a:ext cx="903917" cy="965200"/>
          </a:xfrm>
          <a:prstGeom prst="rtTriangle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5A6D989-AF3C-9AF8-3550-C7246DDFB262}"/>
              </a:ext>
            </a:extLst>
          </p:cNvPr>
          <p:cNvSpPr/>
          <p:nvPr/>
        </p:nvSpPr>
        <p:spPr>
          <a:xfrm rot="16200000">
            <a:off x="11572241" y="6245611"/>
            <a:ext cx="599440" cy="640080"/>
          </a:xfrm>
          <a:prstGeom prst="rtTriangle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65295-28AF-677E-D406-690661E24B80}"/>
              </a:ext>
            </a:extLst>
          </p:cNvPr>
          <p:cNvSpPr txBox="1"/>
          <p:nvPr/>
        </p:nvSpPr>
        <p:spPr>
          <a:xfrm>
            <a:off x="728214" y="894566"/>
            <a:ext cx="35600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Problem</a:t>
            </a:r>
          </a:p>
          <a:p>
            <a:r>
              <a:rPr lang="en-US" sz="40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Statement</a:t>
            </a:r>
            <a:endParaRPr lang="en-ID" sz="4000" dirty="0">
              <a:solidFill>
                <a:srgbClr val="F47B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B42C1-11B7-E3B3-225E-044E212250DB}"/>
              </a:ext>
            </a:extLst>
          </p:cNvPr>
          <p:cNvSpPr txBox="1"/>
          <p:nvPr/>
        </p:nvSpPr>
        <p:spPr>
          <a:xfrm>
            <a:off x="749233" y="2213543"/>
            <a:ext cx="5504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Paradential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Life Assurance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ingin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menawarkan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asuransi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kendaraan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mereka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kepada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mereka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sebelumnya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mempunyai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asuransi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kesehatan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EDE0BFFB-727F-2A1B-2331-2E0D1FF42EDB}"/>
              </a:ext>
            </a:extLst>
          </p:cNvPr>
          <p:cNvSpPr/>
          <p:nvPr/>
        </p:nvSpPr>
        <p:spPr>
          <a:xfrm>
            <a:off x="749234" y="3630300"/>
            <a:ext cx="926592" cy="798786"/>
          </a:xfrm>
          <a:prstGeom prst="hexagon">
            <a:avLst/>
          </a:prstGeom>
          <a:noFill/>
          <a:ln w="38100">
            <a:solidFill>
              <a:srgbClr val="F4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984D231F-B748-92EA-14BC-64A8BDB73135}"/>
              </a:ext>
            </a:extLst>
          </p:cNvPr>
          <p:cNvSpPr/>
          <p:nvPr/>
        </p:nvSpPr>
        <p:spPr>
          <a:xfrm>
            <a:off x="749234" y="4813758"/>
            <a:ext cx="926592" cy="798786"/>
          </a:xfrm>
          <a:prstGeom prst="hexagon">
            <a:avLst/>
          </a:prstGeom>
          <a:noFill/>
          <a:ln w="38100">
            <a:solidFill>
              <a:srgbClr val="F47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395F1A-B34A-DDBB-46EC-29DB0B92751B}"/>
              </a:ext>
            </a:extLst>
          </p:cNvPr>
          <p:cNvSpPr txBox="1"/>
          <p:nvPr/>
        </p:nvSpPr>
        <p:spPr>
          <a:xfrm>
            <a:off x="944514" y="3559354"/>
            <a:ext cx="641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47B00"/>
                </a:solidFill>
              </a:rPr>
              <a:t>$</a:t>
            </a:r>
            <a:endParaRPr lang="en-ID" sz="5400" b="1" dirty="0">
              <a:solidFill>
                <a:srgbClr val="F47B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0CF4C9-B37B-B105-AE66-C260C3AEE7A0}"/>
              </a:ext>
            </a:extLst>
          </p:cNvPr>
          <p:cNvSpPr/>
          <p:nvPr/>
        </p:nvSpPr>
        <p:spPr>
          <a:xfrm rot="19415991">
            <a:off x="1013447" y="5163239"/>
            <a:ext cx="94390" cy="263358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CDB9D8-24A6-BB77-C768-E5AFA075AE4E}"/>
              </a:ext>
            </a:extLst>
          </p:cNvPr>
          <p:cNvSpPr/>
          <p:nvPr/>
        </p:nvSpPr>
        <p:spPr>
          <a:xfrm rot="3205015">
            <a:off x="1244398" y="4996738"/>
            <a:ext cx="84083" cy="491607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345663-A329-DE20-6605-FEB77FFC44CE}"/>
              </a:ext>
            </a:extLst>
          </p:cNvPr>
          <p:cNvSpPr txBox="1"/>
          <p:nvPr/>
        </p:nvSpPr>
        <p:spPr>
          <a:xfrm>
            <a:off x="1780927" y="3584500"/>
            <a:ext cx="4315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Memerlukan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marketing campaign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sebanyak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$800.000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apabila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ingin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menawarkan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kepada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seluruh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F2CEB9-3CC9-735C-BC35-1E1AFD13ED84}"/>
              </a:ext>
            </a:extLst>
          </p:cNvPr>
          <p:cNvSpPr txBox="1"/>
          <p:nvPr/>
        </p:nvSpPr>
        <p:spPr>
          <a:xfrm>
            <a:off x="1780927" y="4661343"/>
            <a:ext cx="44727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Response rate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ketertarikan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rendah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terhadap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penawaran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lakukan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jumlahnya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hanya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12%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seluruh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34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4BD2C6-B6CB-2614-64B3-0883AD530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  <a:noFill/>
        </p:spPr>
      </p:pic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6D20F094-9BD3-C269-50FB-751BE528E303}"/>
              </a:ext>
            </a:extLst>
          </p:cNvPr>
          <p:cNvSpPr/>
          <p:nvPr/>
        </p:nvSpPr>
        <p:spPr>
          <a:xfrm rot="16200000">
            <a:off x="10913130" y="5579130"/>
            <a:ext cx="1236940" cy="1320800"/>
          </a:xfrm>
          <a:prstGeom prst="rtTriangle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D78CB045-B2DF-2691-59DC-5B51BA8965AE}"/>
              </a:ext>
            </a:extLst>
          </p:cNvPr>
          <p:cNvSpPr/>
          <p:nvPr/>
        </p:nvSpPr>
        <p:spPr>
          <a:xfrm rot="16200000">
            <a:off x="11257442" y="5930812"/>
            <a:ext cx="903917" cy="965200"/>
          </a:xfrm>
          <a:prstGeom prst="rtTriangle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1CC59CD1-E31C-73CF-0EDE-B39C11D21A76}"/>
              </a:ext>
            </a:extLst>
          </p:cNvPr>
          <p:cNvSpPr/>
          <p:nvPr/>
        </p:nvSpPr>
        <p:spPr>
          <a:xfrm rot="16200000">
            <a:off x="11572241" y="6245611"/>
            <a:ext cx="599440" cy="640080"/>
          </a:xfrm>
          <a:prstGeom prst="rtTriangle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FE90D-CCC7-3FFF-0EC5-D4196C02E6F5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FCA4F6-595D-71E3-45E0-EC1E0014D847}"/>
              </a:ext>
            </a:extLst>
          </p:cNvPr>
          <p:cNvSpPr txBox="1"/>
          <p:nvPr/>
        </p:nvSpPr>
        <p:spPr>
          <a:xfrm>
            <a:off x="5214632" y="690344"/>
            <a:ext cx="17627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Goal</a:t>
            </a:r>
            <a:endParaRPr lang="en-ID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8CAE9D-C6D1-852D-F669-CD361F190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100" y="2542774"/>
            <a:ext cx="1705040" cy="1588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00C2B-555B-E0A8-0784-3B332DC61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862" y="2146989"/>
            <a:ext cx="1983793" cy="1983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B85369-7120-B056-53A5-2C7F094528F9}"/>
              </a:ext>
            </a:extLst>
          </p:cNvPr>
          <p:cNvSpPr txBox="1"/>
          <p:nvPr/>
        </p:nvSpPr>
        <p:spPr>
          <a:xfrm>
            <a:off x="1297083" y="4425685"/>
            <a:ext cx="4315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Menurunkan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marketing campaign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sebesar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30 %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F84F6-403B-D892-B17E-EE3B75E6332B}"/>
              </a:ext>
            </a:extLst>
          </p:cNvPr>
          <p:cNvSpPr txBox="1"/>
          <p:nvPr/>
        </p:nvSpPr>
        <p:spPr>
          <a:xfrm>
            <a:off x="6719221" y="4425684"/>
            <a:ext cx="4315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Meningkatkan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Response Rate </a:t>
            </a:r>
          </a:p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sebanyak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20 %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72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4BD2C6-B6CB-2614-64B3-0883AD530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  <a:noFill/>
        </p:spPr>
      </p:pic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6D20F094-9BD3-C269-50FB-751BE528E303}"/>
              </a:ext>
            </a:extLst>
          </p:cNvPr>
          <p:cNvSpPr/>
          <p:nvPr/>
        </p:nvSpPr>
        <p:spPr>
          <a:xfrm rot="16200000">
            <a:off x="10913130" y="5579130"/>
            <a:ext cx="1236940" cy="1320800"/>
          </a:xfrm>
          <a:prstGeom prst="rtTriangle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D78CB045-B2DF-2691-59DC-5B51BA8965AE}"/>
              </a:ext>
            </a:extLst>
          </p:cNvPr>
          <p:cNvSpPr/>
          <p:nvPr/>
        </p:nvSpPr>
        <p:spPr>
          <a:xfrm rot="16200000">
            <a:off x="11257442" y="5930812"/>
            <a:ext cx="903917" cy="965200"/>
          </a:xfrm>
          <a:prstGeom prst="rtTriangle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1CC59CD1-E31C-73CF-0EDE-B39C11D21A76}"/>
              </a:ext>
            </a:extLst>
          </p:cNvPr>
          <p:cNvSpPr/>
          <p:nvPr/>
        </p:nvSpPr>
        <p:spPr>
          <a:xfrm rot="16200000">
            <a:off x="11572241" y="6245611"/>
            <a:ext cx="599440" cy="640080"/>
          </a:xfrm>
          <a:prstGeom prst="rtTriangle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FE90D-CCC7-3FFF-0EC5-D4196C02E6F5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FCA4F6-595D-71E3-45E0-EC1E0014D847}"/>
              </a:ext>
            </a:extLst>
          </p:cNvPr>
          <p:cNvSpPr txBox="1"/>
          <p:nvPr/>
        </p:nvSpPr>
        <p:spPr>
          <a:xfrm>
            <a:off x="4373054" y="668458"/>
            <a:ext cx="34458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Objective</a:t>
            </a:r>
            <a:endParaRPr lang="en-ID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80073D-A3FE-02B8-47CE-02CB42EBB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878" y="2524913"/>
            <a:ext cx="1533931" cy="1533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12F93-456D-D711-0C49-5F620F246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046" y="2497874"/>
            <a:ext cx="1588008" cy="15880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6C6FF0-AC9E-77BF-76CC-869B8BA94D8C}"/>
              </a:ext>
            </a:extLst>
          </p:cNvPr>
          <p:cNvSpPr txBox="1"/>
          <p:nvPr/>
        </p:nvSpPr>
        <p:spPr>
          <a:xfrm>
            <a:off x="1297083" y="4425685"/>
            <a:ext cx="43150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Mendesain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 Machine Learning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agar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memprediksi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apakah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tertarik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asuransi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kendaraan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perusahaan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tawarkan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FECE2D-E1D9-4B31-8345-0F5860BB43A9}"/>
              </a:ext>
            </a:extLst>
          </p:cNvPr>
          <p:cNvSpPr txBox="1"/>
          <p:nvPr/>
        </p:nvSpPr>
        <p:spPr>
          <a:xfrm>
            <a:off x="6752306" y="4425685"/>
            <a:ext cx="4315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Memberikan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solusi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rekomendasi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bisnis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insight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kita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endParaRPr lang="en-ID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239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6FEA9D-5409-84F4-CF36-C3111456FC90}"/>
              </a:ext>
            </a:extLst>
          </p:cNvPr>
          <p:cNvSpPr/>
          <p:nvPr/>
        </p:nvSpPr>
        <p:spPr>
          <a:xfrm>
            <a:off x="-365760" y="0"/>
            <a:ext cx="233680" cy="335280"/>
          </a:xfrm>
          <a:prstGeom prst="rect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502F0-AAEB-7598-2D74-5F6051C6FC2B}"/>
              </a:ext>
            </a:extLst>
          </p:cNvPr>
          <p:cNvSpPr/>
          <p:nvPr/>
        </p:nvSpPr>
        <p:spPr>
          <a:xfrm>
            <a:off x="-365760" y="335280"/>
            <a:ext cx="233680" cy="335280"/>
          </a:xfrm>
          <a:prstGeom prst="rect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6711B-9C91-0D57-7D63-B5504C40CCF0}"/>
              </a:ext>
            </a:extLst>
          </p:cNvPr>
          <p:cNvSpPr/>
          <p:nvPr/>
        </p:nvSpPr>
        <p:spPr>
          <a:xfrm>
            <a:off x="-365760" y="670560"/>
            <a:ext cx="233680" cy="335280"/>
          </a:xfrm>
          <a:prstGeom prst="rect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4BD2C6-B6CB-2614-64B3-0883AD530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1" y="167640"/>
            <a:ext cx="823880" cy="519118"/>
          </a:xfrm>
          <a:prstGeom prst="rect">
            <a:avLst/>
          </a:prstGeom>
          <a:noFill/>
        </p:spPr>
      </p:pic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6D20F094-9BD3-C269-50FB-751BE528E303}"/>
              </a:ext>
            </a:extLst>
          </p:cNvPr>
          <p:cNvSpPr/>
          <p:nvPr/>
        </p:nvSpPr>
        <p:spPr>
          <a:xfrm rot="16200000">
            <a:off x="10913130" y="5579130"/>
            <a:ext cx="1236940" cy="1320800"/>
          </a:xfrm>
          <a:prstGeom prst="rtTriangle">
            <a:avLst/>
          </a:prstGeom>
          <a:solidFill>
            <a:srgbClr val="F4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D78CB045-B2DF-2691-59DC-5B51BA8965AE}"/>
              </a:ext>
            </a:extLst>
          </p:cNvPr>
          <p:cNvSpPr/>
          <p:nvPr/>
        </p:nvSpPr>
        <p:spPr>
          <a:xfrm rot="16200000">
            <a:off x="11257442" y="5930812"/>
            <a:ext cx="903917" cy="965200"/>
          </a:xfrm>
          <a:prstGeom prst="rtTriangle">
            <a:avLst/>
          </a:prstGeom>
          <a:solidFill>
            <a:srgbClr val="FFD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1CC59CD1-E31C-73CF-0EDE-B39C11D21A76}"/>
              </a:ext>
            </a:extLst>
          </p:cNvPr>
          <p:cNvSpPr/>
          <p:nvPr/>
        </p:nvSpPr>
        <p:spPr>
          <a:xfrm rot="16200000">
            <a:off x="11572241" y="6245611"/>
            <a:ext cx="599440" cy="640080"/>
          </a:xfrm>
          <a:prstGeom prst="rtTriangle">
            <a:avLst/>
          </a:prstGeom>
          <a:solidFill>
            <a:srgbClr val="367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6FE90D-CCC7-3FFF-0EC5-D4196C02E6F5}"/>
              </a:ext>
            </a:extLst>
          </p:cNvPr>
          <p:cNvSpPr txBox="1"/>
          <p:nvPr/>
        </p:nvSpPr>
        <p:spPr>
          <a:xfrm>
            <a:off x="202281" y="6382583"/>
            <a:ext cx="36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Final Project – </a:t>
            </a:r>
            <a:r>
              <a:rPr lang="en-US" sz="1400" dirty="0" err="1">
                <a:latin typeface="Dubai" panose="020B0503030403030204" pitchFamily="34" charset="-78"/>
                <a:cs typeface="Dubai" panose="020B0503030403030204" pitchFamily="34" charset="-78"/>
              </a:rPr>
              <a:t>Rakamin</a:t>
            </a:r>
            <a:r>
              <a:rPr lang="en-US" sz="1400" dirty="0">
                <a:latin typeface="Dubai" panose="020B0503030403030204" pitchFamily="34" charset="-78"/>
                <a:cs typeface="Dubai" panose="020B0503030403030204" pitchFamily="34" charset="-78"/>
              </a:rPr>
              <a:t> Academy</a:t>
            </a:r>
            <a:endParaRPr lang="en-ID" sz="14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FCA4F6-595D-71E3-45E0-EC1E0014D847}"/>
              </a:ext>
            </a:extLst>
          </p:cNvPr>
          <p:cNvSpPr txBox="1"/>
          <p:nvPr/>
        </p:nvSpPr>
        <p:spPr>
          <a:xfrm>
            <a:off x="3022099" y="686758"/>
            <a:ext cx="61478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Business Metrics</a:t>
            </a:r>
            <a:endParaRPr lang="en-ID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E3EEF-8999-2D2E-54AE-729EC116E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92" y="2657286"/>
            <a:ext cx="1875125" cy="187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D99E00-9736-4ABB-199C-C70AFD452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83" y="2421762"/>
            <a:ext cx="2110649" cy="2110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1A88BA-EDBD-93F3-D65C-FE2F00007733}"/>
              </a:ext>
            </a:extLst>
          </p:cNvPr>
          <p:cNvSpPr txBox="1"/>
          <p:nvPr/>
        </p:nvSpPr>
        <p:spPr>
          <a:xfrm>
            <a:off x="1460867" y="4913173"/>
            <a:ext cx="36880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Campaign </a:t>
            </a:r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Cost</a:t>
            </a:r>
            <a:endParaRPr lang="en-ID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6922F-7199-C907-155D-7099F663D5CC}"/>
              </a:ext>
            </a:extLst>
          </p:cNvPr>
          <p:cNvSpPr txBox="1"/>
          <p:nvPr/>
        </p:nvSpPr>
        <p:spPr>
          <a:xfrm>
            <a:off x="7160814" y="4913173"/>
            <a:ext cx="36880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47B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Response</a:t>
            </a:r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 Rate</a:t>
            </a:r>
            <a:endParaRPr lang="en-ID" sz="4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077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915</Words>
  <Application>Microsoft Office PowerPoint</Application>
  <PresentationFormat>Widescreen</PresentationFormat>
  <Paragraphs>233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Yu Gothic Medium</vt:lpstr>
      <vt:lpstr>Yu Gothic UI Semibold</vt:lpstr>
      <vt:lpstr>Arial</vt:lpstr>
      <vt:lpstr>Calibri</vt:lpstr>
      <vt:lpstr>Calibri Light</vt:lpstr>
      <vt:lpstr>Dubai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Erdin Nurjaman</dc:creator>
  <cp:lastModifiedBy>Erdin Nurjaman</cp:lastModifiedBy>
  <cp:revision>2</cp:revision>
  <dcterms:created xsi:type="dcterms:W3CDTF">2022-08-15T14:15:10Z</dcterms:created>
  <dcterms:modified xsi:type="dcterms:W3CDTF">2022-08-16T07:52:25Z</dcterms:modified>
</cp:coreProperties>
</file>